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Montserrat Bold" charset="1" panose="00000800000000000000"/>
      <p:regular r:id="rId18"/>
    </p:embeddedFont>
    <p:embeddedFont>
      <p:font typeface="Montserrat" charset="1" panose="000005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3.png" Type="http://schemas.openxmlformats.org/officeDocument/2006/relationships/image"/><Relationship Id="rId5" Target="../media/image14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22.pn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18.png" Type="http://schemas.openxmlformats.org/officeDocument/2006/relationships/image"/><Relationship Id="rId4" Target="../media/image19.svg" Type="http://schemas.openxmlformats.org/officeDocument/2006/relationships/image"/><Relationship Id="rId5" Target="../media/image20.png" Type="http://schemas.openxmlformats.org/officeDocument/2006/relationships/image"/><Relationship Id="rId6" Target="../media/image21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24.pn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Relationship Id="rId3" Target="../media/image26.svg" Type="http://schemas.openxmlformats.org/officeDocument/2006/relationships/image"/><Relationship Id="rId4" Target="../media/image27.pn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Relationship Id="rId3" Target="../media/image29.sv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18.png" Type="http://schemas.openxmlformats.org/officeDocument/2006/relationships/image"/><Relationship Id="rId7" Target="../media/image19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png" Type="http://schemas.openxmlformats.org/officeDocument/2006/relationships/image"/><Relationship Id="rId3" Target="../media/image33.svg" Type="http://schemas.openxmlformats.org/officeDocument/2006/relationships/image"/><Relationship Id="rId4" Target="../media/image34.png" Type="http://schemas.openxmlformats.org/officeDocument/2006/relationships/image"/><Relationship Id="rId5" Target="../media/image35.svg" Type="http://schemas.openxmlformats.org/officeDocument/2006/relationships/image"/><Relationship Id="rId6" Target="../media/image36.png" Type="http://schemas.openxmlformats.org/officeDocument/2006/relationships/image"/><Relationship Id="rId7" Target="../media/image37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D1B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473180" y="2677395"/>
            <a:ext cx="19234360" cy="9490657"/>
          </a:xfrm>
          <a:custGeom>
            <a:avLst/>
            <a:gdLst/>
            <a:ahLst/>
            <a:cxnLst/>
            <a:rect r="r" b="b" t="t" l="l"/>
            <a:pathLst>
              <a:path h="9490657" w="19234360">
                <a:moveTo>
                  <a:pt x="19234360" y="0"/>
                </a:moveTo>
                <a:lnTo>
                  <a:pt x="0" y="0"/>
                </a:lnTo>
                <a:lnTo>
                  <a:pt x="0" y="9490657"/>
                </a:lnTo>
                <a:lnTo>
                  <a:pt x="19234360" y="9490657"/>
                </a:lnTo>
                <a:lnTo>
                  <a:pt x="1923436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686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3" id="3"/>
          <p:cNvSpPr txBox="true"/>
          <p:nvPr/>
        </p:nvSpPr>
        <p:spPr>
          <a:xfrm rot="0">
            <a:off x="1028700" y="1047750"/>
            <a:ext cx="13768567" cy="2382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40"/>
              </a:lnSpc>
            </a:pPr>
            <a:r>
              <a:rPr lang="en-US" sz="80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Modelo de fidelización y predicción de recompra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3671039"/>
            <a:ext cx="13282902" cy="66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Machine learning aplicado a retención de clientes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45204" y="9258300"/>
            <a:ext cx="9444832" cy="532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30"/>
              </a:lnSpc>
              <a:spcBef>
                <a:spcPct val="0"/>
              </a:spcBef>
            </a:pPr>
            <a:r>
              <a:rPr lang="en-US" b="true" sz="3500">
                <a:solidFill>
                  <a:srgbClr val="1D1B4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Domingo Álvaro Martínez Romera - 2026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D1B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73886" y="8445650"/>
            <a:ext cx="6081057" cy="1625301"/>
          </a:xfrm>
          <a:custGeom>
            <a:avLst/>
            <a:gdLst/>
            <a:ahLst/>
            <a:cxnLst/>
            <a:rect r="r" b="b" t="t" l="l"/>
            <a:pathLst>
              <a:path h="1625301" w="6081057">
                <a:moveTo>
                  <a:pt x="0" y="0"/>
                </a:moveTo>
                <a:lnTo>
                  <a:pt x="6081057" y="0"/>
                </a:lnTo>
                <a:lnTo>
                  <a:pt x="6081057" y="1625300"/>
                </a:lnTo>
                <a:lnTo>
                  <a:pt x="0" y="16253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562624" y="3984891"/>
            <a:ext cx="12180657" cy="3546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24"/>
              </a:lnSpc>
            </a:pPr>
            <a:r>
              <a:rPr lang="en-US" sz="34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Identificar clientes con alta probabilidad de recompra</a:t>
            </a:r>
          </a:p>
          <a:p>
            <a:pPr algn="l">
              <a:lnSpc>
                <a:spcPts val="4024"/>
              </a:lnSpc>
            </a:pPr>
          </a:p>
          <a:p>
            <a:pPr algn="l">
              <a:lnSpc>
                <a:spcPts val="4024"/>
              </a:lnSpc>
            </a:pPr>
          </a:p>
          <a:p>
            <a:pPr algn="l">
              <a:lnSpc>
                <a:spcPts val="4024"/>
              </a:lnSpc>
            </a:pPr>
            <a:r>
              <a:rPr lang="en-US" sz="34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Optimizar campañas de marketing</a:t>
            </a:r>
          </a:p>
          <a:p>
            <a:pPr algn="l">
              <a:lnSpc>
                <a:spcPts val="4024"/>
              </a:lnSpc>
            </a:pPr>
          </a:p>
          <a:p>
            <a:pPr algn="l">
              <a:lnSpc>
                <a:spcPts val="4024"/>
              </a:lnSpc>
            </a:pPr>
          </a:p>
          <a:p>
            <a:pPr algn="l">
              <a:lnSpc>
                <a:spcPts val="4024"/>
              </a:lnSpc>
            </a:pPr>
            <a:r>
              <a:rPr lang="en-US" sz="34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Maximizar retención y valor del cliente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3619500" y="3908198"/>
            <a:ext cx="619125" cy="619125"/>
          </a:xfrm>
          <a:custGeom>
            <a:avLst/>
            <a:gdLst/>
            <a:ahLst/>
            <a:cxnLst/>
            <a:rect r="r" b="b" t="t" l="l"/>
            <a:pathLst>
              <a:path h="619125" w="619125">
                <a:moveTo>
                  <a:pt x="0" y="0"/>
                </a:moveTo>
                <a:lnTo>
                  <a:pt x="619125" y="0"/>
                </a:lnTo>
                <a:lnTo>
                  <a:pt x="619125" y="619125"/>
                </a:lnTo>
                <a:lnTo>
                  <a:pt x="0" y="619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619500" y="6904505"/>
            <a:ext cx="571500" cy="602155"/>
          </a:xfrm>
          <a:custGeom>
            <a:avLst/>
            <a:gdLst/>
            <a:ahLst/>
            <a:cxnLst/>
            <a:rect r="r" b="b" t="t" l="l"/>
            <a:pathLst>
              <a:path h="602155" w="571500">
                <a:moveTo>
                  <a:pt x="0" y="0"/>
                </a:moveTo>
                <a:lnTo>
                  <a:pt x="571500" y="0"/>
                </a:lnTo>
                <a:lnTo>
                  <a:pt x="571500" y="602155"/>
                </a:lnTo>
                <a:lnTo>
                  <a:pt x="0" y="6021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619500" y="5380878"/>
            <a:ext cx="619125" cy="666377"/>
          </a:xfrm>
          <a:custGeom>
            <a:avLst/>
            <a:gdLst/>
            <a:ahLst/>
            <a:cxnLst/>
            <a:rect r="r" b="b" t="t" l="l"/>
            <a:pathLst>
              <a:path h="666377" w="619125">
                <a:moveTo>
                  <a:pt x="0" y="0"/>
                </a:moveTo>
                <a:lnTo>
                  <a:pt x="619125" y="0"/>
                </a:lnTo>
                <a:lnTo>
                  <a:pt x="619125" y="666377"/>
                </a:lnTo>
                <a:lnTo>
                  <a:pt x="0" y="66637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1038225"/>
            <a:ext cx="6311834" cy="20654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42"/>
              </a:lnSpc>
            </a:pPr>
            <a:r>
              <a:rPr lang="en-US" sz="69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Objetivos del proyecto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D1B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14495283" y="-2276732"/>
            <a:ext cx="7068526" cy="7068526"/>
          </a:xfrm>
          <a:custGeom>
            <a:avLst/>
            <a:gdLst/>
            <a:ahLst/>
            <a:cxnLst/>
            <a:rect r="r" b="b" t="t" l="l"/>
            <a:pathLst>
              <a:path h="7068526" w="7068526">
                <a:moveTo>
                  <a:pt x="7068527" y="7068526"/>
                </a:moveTo>
                <a:lnTo>
                  <a:pt x="0" y="7068526"/>
                </a:lnTo>
                <a:lnTo>
                  <a:pt x="0" y="0"/>
                </a:lnTo>
                <a:lnTo>
                  <a:pt x="7068527" y="0"/>
                </a:lnTo>
                <a:lnTo>
                  <a:pt x="7068527" y="7068526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083377" y="-2411966"/>
            <a:ext cx="4823931" cy="4823931"/>
          </a:xfrm>
          <a:custGeom>
            <a:avLst/>
            <a:gdLst/>
            <a:ahLst/>
            <a:cxnLst/>
            <a:rect r="r" b="b" t="t" l="l"/>
            <a:pathLst>
              <a:path h="4823931" w="4823931">
                <a:moveTo>
                  <a:pt x="0" y="0"/>
                </a:moveTo>
                <a:lnTo>
                  <a:pt x="4823932" y="0"/>
                </a:lnTo>
                <a:lnTo>
                  <a:pt x="4823932" y="4823932"/>
                </a:lnTo>
                <a:lnTo>
                  <a:pt x="0" y="48239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1038225"/>
            <a:ext cx="11742486" cy="20654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42"/>
              </a:lnSpc>
            </a:pPr>
            <a:r>
              <a:rPr lang="en-US" sz="69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Preparación y criterios de análisis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562475" y="4153455"/>
            <a:ext cx="11318718" cy="43935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04"/>
              </a:lnSpc>
            </a:pPr>
            <a:r>
              <a:rPr lang="en-US" sz="34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Eliminación de duplicados </a:t>
            </a:r>
          </a:p>
          <a:p>
            <a:pPr algn="l">
              <a:lnSpc>
                <a:spcPts val="7104"/>
              </a:lnSpc>
            </a:pPr>
            <a:r>
              <a:rPr lang="en-US" sz="34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Eliminación de registros sin Customer ID </a:t>
            </a:r>
          </a:p>
          <a:p>
            <a:pPr algn="l">
              <a:lnSpc>
                <a:spcPts val="7104"/>
              </a:lnSpc>
            </a:pPr>
            <a:r>
              <a:rPr lang="en-US" sz="34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Filtrado de devoluciones (Quantity ≤ 0) </a:t>
            </a:r>
          </a:p>
          <a:p>
            <a:pPr algn="l">
              <a:lnSpc>
                <a:spcPts val="7104"/>
              </a:lnSpc>
            </a:pPr>
            <a:r>
              <a:rPr lang="en-US" sz="34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Se consideran solo compras reales </a:t>
            </a:r>
          </a:p>
          <a:p>
            <a:pPr algn="l">
              <a:lnSpc>
                <a:spcPts val="7104"/>
              </a:lnSpc>
            </a:pPr>
            <a:r>
              <a:rPr lang="en-US" sz="34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Definición de recompra en ventana de 3 meses 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3619500" y="4439205"/>
            <a:ext cx="459958" cy="418980"/>
          </a:xfrm>
          <a:custGeom>
            <a:avLst/>
            <a:gdLst/>
            <a:ahLst/>
            <a:cxnLst/>
            <a:rect r="r" b="b" t="t" l="l"/>
            <a:pathLst>
              <a:path h="418980" w="459958">
                <a:moveTo>
                  <a:pt x="0" y="0"/>
                </a:moveTo>
                <a:lnTo>
                  <a:pt x="459958" y="0"/>
                </a:lnTo>
                <a:lnTo>
                  <a:pt x="459958" y="418980"/>
                </a:lnTo>
                <a:lnTo>
                  <a:pt x="0" y="4189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613455" y="5370939"/>
            <a:ext cx="459958" cy="418980"/>
          </a:xfrm>
          <a:custGeom>
            <a:avLst/>
            <a:gdLst/>
            <a:ahLst/>
            <a:cxnLst/>
            <a:rect r="r" b="b" t="t" l="l"/>
            <a:pathLst>
              <a:path h="418980" w="459958">
                <a:moveTo>
                  <a:pt x="0" y="0"/>
                </a:moveTo>
                <a:lnTo>
                  <a:pt x="459959" y="0"/>
                </a:lnTo>
                <a:lnTo>
                  <a:pt x="459959" y="418980"/>
                </a:lnTo>
                <a:lnTo>
                  <a:pt x="0" y="4189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613455" y="6293148"/>
            <a:ext cx="459958" cy="418980"/>
          </a:xfrm>
          <a:custGeom>
            <a:avLst/>
            <a:gdLst/>
            <a:ahLst/>
            <a:cxnLst/>
            <a:rect r="r" b="b" t="t" l="l"/>
            <a:pathLst>
              <a:path h="418980" w="459958">
                <a:moveTo>
                  <a:pt x="0" y="0"/>
                </a:moveTo>
                <a:lnTo>
                  <a:pt x="459959" y="0"/>
                </a:lnTo>
                <a:lnTo>
                  <a:pt x="459959" y="418980"/>
                </a:lnTo>
                <a:lnTo>
                  <a:pt x="0" y="4189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613455" y="7226478"/>
            <a:ext cx="459958" cy="418980"/>
          </a:xfrm>
          <a:custGeom>
            <a:avLst/>
            <a:gdLst/>
            <a:ahLst/>
            <a:cxnLst/>
            <a:rect r="r" b="b" t="t" l="l"/>
            <a:pathLst>
              <a:path h="418980" w="459958">
                <a:moveTo>
                  <a:pt x="0" y="0"/>
                </a:moveTo>
                <a:lnTo>
                  <a:pt x="459959" y="0"/>
                </a:lnTo>
                <a:lnTo>
                  <a:pt x="459959" y="418980"/>
                </a:lnTo>
                <a:lnTo>
                  <a:pt x="0" y="4189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619500" y="8128041"/>
            <a:ext cx="459958" cy="418980"/>
          </a:xfrm>
          <a:custGeom>
            <a:avLst/>
            <a:gdLst/>
            <a:ahLst/>
            <a:cxnLst/>
            <a:rect r="r" b="b" t="t" l="l"/>
            <a:pathLst>
              <a:path h="418980" w="459958">
                <a:moveTo>
                  <a:pt x="0" y="0"/>
                </a:moveTo>
                <a:lnTo>
                  <a:pt x="459958" y="0"/>
                </a:lnTo>
                <a:lnTo>
                  <a:pt x="459958" y="418980"/>
                </a:lnTo>
                <a:lnTo>
                  <a:pt x="0" y="4189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D1B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32353" y="-382707"/>
            <a:ext cx="19162000" cy="10974600"/>
          </a:xfrm>
          <a:custGeom>
            <a:avLst/>
            <a:gdLst/>
            <a:ahLst/>
            <a:cxnLst/>
            <a:rect r="r" b="b" t="t" l="l"/>
            <a:pathLst>
              <a:path h="10974600" w="19162000">
                <a:moveTo>
                  <a:pt x="0" y="0"/>
                </a:moveTo>
                <a:lnTo>
                  <a:pt x="19162000" y="0"/>
                </a:lnTo>
                <a:lnTo>
                  <a:pt x="19162000" y="10974600"/>
                </a:lnTo>
                <a:lnTo>
                  <a:pt x="0" y="10974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994286" y="2234166"/>
            <a:ext cx="14299427" cy="5059003"/>
          </a:xfrm>
          <a:custGeom>
            <a:avLst/>
            <a:gdLst/>
            <a:ahLst/>
            <a:cxnLst/>
            <a:rect r="r" b="b" t="t" l="l"/>
            <a:pathLst>
              <a:path h="5059003" w="14299427">
                <a:moveTo>
                  <a:pt x="0" y="0"/>
                </a:moveTo>
                <a:lnTo>
                  <a:pt x="14299428" y="0"/>
                </a:lnTo>
                <a:lnTo>
                  <a:pt x="14299428" y="5059003"/>
                </a:lnTo>
                <a:lnTo>
                  <a:pt x="0" y="50590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1038225"/>
            <a:ext cx="11742486" cy="1036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42"/>
              </a:lnSpc>
            </a:pPr>
            <a:r>
              <a:rPr lang="en-US" sz="69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Distribución de ventas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5681020" y="7689513"/>
            <a:ext cx="242830" cy="294211"/>
          </a:xfrm>
          <a:custGeom>
            <a:avLst/>
            <a:gdLst/>
            <a:ahLst/>
            <a:cxnLst/>
            <a:rect r="r" b="b" t="t" l="l"/>
            <a:pathLst>
              <a:path h="294211" w="242830">
                <a:moveTo>
                  <a:pt x="0" y="0"/>
                </a:moveTo>
                <a:lnTo>
                  <a:pt x="242830" y="0"/>
                </a:lnTo>
                <a:lnTo>
                  <a:pt x="242830" y="294211"/>
                </a:lnTo>
                <a:lnTo>
                  <a:pt x="0" y="2942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-228947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342202" y="7202461"/>
            <a:ext cx="9951512" cy="26027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04"/>
              </a:lnSpc>
            </a:pPr>
            <a:r>
              <a:rPr lang="en-US" sz="34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Distribuciones muy sesgadas  </a:t>
            </a:r>
          </a:p>
          <a:p>
            <a:pPr algn="l">
              <a:lnSpc>
                <a:spcPts val="7104"/>
              </a:lnSpc>
            </a:pPr>
            <a:r>
              <a:rPr lang="en-US" sz="34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Presencia de outliers  </a:t>
            </a:r>
          </a:p>
          <a:p>
            <a:pPr algn="l">
              <a:lnSpc>
                <a:spcPts val="7104"/>
              </a:lnSpc>
            </a:pPr>
            <a:r>
              <a:rPr lang="en-US" sz="34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Impacto de devoluciones en la distribución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5681020" y="8570568"/>
            <a:ext cx="242830" cy="294211"/>
          </a:xfrm>
          <a:custGeom>
            <a:avLst/>
            <a:gdLst/>
            <a:ahLst/>
            <a:cxnLst/>
            <a:rect r="r" b="b" t="t" l="l"/>
            <a:pathLst>
              <a:path h="294211" w="242830">
                <a:moveTo>
                  <a:pt x="0" y="0"/>
                </a:moveTo>
                <a:lnTo>
                  <a:pt x="242830" y="0"/>
                </a:lnTo>
                <a:lnTo>
                  <a:pt x="242830" y="294212"/>
                </a:lnTo>
                <a:lnTo>
                  <a:pt x="0" y="29421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-228947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681020" y="9455330"/>
            <a:ext cx="242830" cy="294211"/>
          </a:xfrm>
          <a:custGeom>
            <a:avLst/>
            <a:gdLst/>
            <a:ahLst/>
            <a:cxnLst/>
            <a:rect r="r" b="b" t="t" l="l"/>
            <a:pathLst>
              <a:path h="294211" w="242830">
                <a:moveTo>
                  <a:pt x="0" y="0"/>
                </a:moveTo>
                <a:lnTo>
                  <a:pt x="242830" y="0"/>
                </a:lnTo>
                <a:lnTo>
                  <a:pt x="242830" y="294211"/>
                </a:lnTo>
                <a:lnTo>
                  <a:pt x="0" y="2942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-228947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D1B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924413" y="2997670"/>
            <a:ext cx="11708156" cy="7663520"/>
          </a:xfrm>
          <a:custGeom>
            <a:avLst/>
            <a:gdLst/>
            <a:ahLst/>
            <a:cxnLst/>
            <a:rect r="r" b="b" t="t" l="l"/>
            <a:pathLst>
              <a:path h="7663520" w="11708156">
                <a:moveTo>
                  <a:pt x="0" y="0"/>
                </a:moveTo>
                <a:lnTo>
                  <a:pt x="11708156" y="0"/>
                </a:lnTo>
                <a:lnTo>
                  <a:pt x="11708156" y="7663520"/>
                </a:lnTo>
                <a:lnTo>
                  <a:pt x="0" y="76635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757113"/>
            <a:ext cx="9736121" cy="6792642"/>
          </a:xfrm>
          <a:custGeom>
            <a:avLst/>
            <a:gdLst/>
            <a:ahLst/>
            <a:cxnLst/>
            <a:rect r="r" b="b" t="t" l="l"/>
            <a:pathLst>
              <a:path h="6792642" w="9736121">
                <a:moveTo>
                  <a:pt x="0" y="0"/>
                </a:moveTo>
                <a:lnTo>
                  <a:pt x="9736121" y="0"/>
                </a:lnTo>
                <a:lnTo>
                  <a:pt x="9736121" y="6792642"/>
                </a:lnTo>
                <a:lnTo>
                  <a:pt x="0" y="67926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1038225"/>
            <a:ext cx="11742486" cy="1036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42"/>
              </a:lnSpc>
            </a:pPr>
            <a:r>
              <a:rPr lang="en-US" sz="69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Productos más vendidos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1097674" y="4280502"/>
            <a:ext cx="242830" cy="294211"/>
          </a:xfrm>
          <a:custGeom>
            <a:avLst/>
            <a:gdLst/>
            <a:ahLst/>
            <a:cxnLst/>
            <a:rect r="r" b="b" t="t" l="l"/>
            <a:pathLst>
              <a:path h="294211" w="242830">
                <a:moveTo>
                  <a:pt x="0" y="0"/>
                </a:moveTo>
                <a:lnTo>
                  <a:pt x="242830" y="0"/>
                </a:lnTo>
                <a:lnTo>
                  <a:pt x="242830" y="294211"/>
                </a:lnTo>
                <a:lnTo>
                  <a:pt x="0" y="2942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-228947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097674" y="6025379"/>
            <a:ext cx="242830" cy="294211"/>
          </a:xfrm>
          <a:custGeom>
            <a:avLst/>
            <a:gdLst/>
            <a:ahLst/>
            <a:cxnLst/>
            <a:rect r="r" b="b" t="t" l="l"/>
            <a:pathLst>
              <a:path h="294211" w="242830">
                <a:moveTo>
                  <a:pt x="0" y="0"/>
                </a:moveTo>
                <a:lnTo>
                  <a:pt x="242830" y="0"/>
                </a:lnTo>
                <a:lnTo>
                  <a:pt x="242830" y="294211"/>
                </a:lnTo>
                <a:lnTo>
                  <a:pt x="0" y="2942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-228947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1655025" y="3813777"/>
            <a:ext cx="6036366" cy="4393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05"/>
              </a:lnSpc>
            </a:pPr>
            <a:r>
              <a:rPr lang="en-US" sz="3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Alta concentración en pocos productos</a:t>
            </a:r>
          </a:p>
          <a:p>
            <a:pPr algn="just">
              <a:lnSpc>
                <a:spcPts val="7105"/>
              </a:lnSpc>
            </a:pPr>
            <a:r>
              <a:rPr lang="en-US" sz="3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Estructura típica tipo “long tail”</a:t>
            </a:r>
          </a:p>
          <a:p>
            <a:pPr algn="l">
              <a:lnSpc>
                <a:spcPts val="7105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D1B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2997670"/>
            <a:ext cx="10194430" cy="5618977"/>
          </a:xfrm>
          <a:custGeom>
            <a:avLst/>
            <a:gdLst/>
            <a:ahLst/>
            <a:cxnLst/>
            <a:rect r="r" b="b" t="t" l="l"/>
            <a:pathLst>
              <a:path h="5618977" w="10194430">
                <a:moveTo>
                  <a:pt x="0" y="0"/>
                </a:moveTo>
                <a:lnTo>
                  <a:pt x="10194430" y="0"/>
                </a:lnTo>
                <a:lnTo>
                  <a:pt x="10194430" y="5618977"/>
                </a:lnTo>
                <a:lnTo>
                  <a:pt x="0" y="56189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033109" y="3665365"/>
            <a:ext cx="5428642" cy="4393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05"/>
              </a:lnSpc>
            </a:pPr>
            <a:r>
              <a:rPr lang="en-US" sz="3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Variaciones a lo largo del</a:t>
            </a:r>
            <a:r>
              <a:rPr lang="en-US" sz="3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tiempo</a:t>
            </a:r>
          </a:p>
          <a:p>
            <a:pPr algn="l">
              <a:lnSpc>
                <a:spcPts val="7105"/>
              </a:lnSpc>
            </a:pPr>
            <a:r>
              <a:rPr lang="en-US" sz="3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Indicios de estacionalidad</a:t>
            </a:r>
          </a:p>
          <a:p>
            <a:pPr algn="l">
              <a:lnSpc>
                <a:spcPts val="7105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1475758" y="4093990"/>
            <a:ext cx="242830" cy="294211"/>
          </a:xfrm>
          <a:custGeom>
            <a:avLst/>
            <a:gdLst/>
            <a:ahLst/>
            <a:cxnLst/>
            <a:rect r="r" b="b" t="t" l="l"/>
            <a:pathLst>
              <a:path h="294211" w="242830">
                <a:moveTo>
                  <a:pt x="0" y="0"/>
                </a:moveTo>
                <a:lnTo>
                  <a:pt x="242830" y="0"/>
                </a:lnTo>
                <a:lnTo>
                  <a:pt x="242830" y="294211"/>
                </a:lnTo>
                <a:lnTo>
                  <a:pt x="0" y="2942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-228947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475758" y="5867442"/>
            <a:ext cx="242830" cy="294211"/>
          </a:xfrm>
          <a:custGeom>
            <a:avLst/>
            <a:gdLst/>
            <a:ahLst/>
            <a:cxnLst/>
            <a:rect r="r" b="b" t="t" l="l"/>
            <a:pathLst>
              <a:path h="294211" w="242830">
                <a:moveTo>
                  <a:pt x="0" y="0"/>
                </a:moveTo>
                <a:lnTo>
                  <a:pt x="242830" y="0"/>
                </a:lnTo>
                <a:lnTo>
                  <a:pt x="242830" y="294211"/>
                </a:lnTo>
                <a:lnTo>
                  <a:pt x="0" y="2942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-228947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038225"/>
            <a:ext cx="14608343" cy="1036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42"/>
              </a:lnSpc>
            </a:pPr>
            <a:r>
              <a:rPr lang="en-US" sz="69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Evolución temporal de ventas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924413" y="2997670"/>
            <a:ext cx="11708156" cy="7663520"/>
          </a:xfrm>
          <a:custGeom>
            <a:avLst/>
            <a:gdLst/>
            <a:ahLst/>
            <a:cxnLst/>
            <a:rect r="r" b="b" t="t" l="l"/>
            <a:pathLst>
              <a:path h="7663520" w="11708156">
                <a:moveTo>
                  <a:pt x="0" y="0"/>
                </a:moveTo>
                <a:lnTo>
                  <a:pt x="11708156" y="0"/>
                </a:lnTo>
                <a:lnTo>
                  <a:pt x="11708156" y="7663520"/>
                </a:lnTo>
                <a:lnTo>
                  <a:pt x="0" y="766352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rgbClr val="1D1B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038225"/>
            <a:ext cx="11742486" cy="1036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42"/>
              </a:lnSpc>
            </a:pPr>
            <a:r>
              <a:rPr lang="en-US" sz="69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Definición del modelo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9665845" y="2418387"/>
            <a:ext cx="7339734" cy="1047599"/>
            <a:chOff x="0" y="0"/>
            <a:chExt cx="1933099" cy="27591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933099" cy="275911"/>
            </a:xfrm>
            <a:custGeom>
              <a:avLst/>
              <a:gdLst/>
              <a:ahLst/>
              <a:cxnLst/>
              <a:rect r="r" b="b" t="t" l="l"/>
              <a:pathLst>
                <a:path h="275911" w="1933099">
                  <a:moveTo>
                    <a:pt x="48521" y="0"/>
                  </a:moveTo>
                  <a:lnTo>
                    <a:pt x="1884578" y="0"/>
                  </a:lnTo>
                  <a:cubicBezTo>
                    <a:pt x="1897447" y="0"/>
                    <a:pt x="1909788" y="5112"/>
                    <a:pt x="1918887" y="14211"/>
                  </a:cubicBezTo>
                  <a:cubicBezTo>
                    <a:pt x="1927987" y="23311"/>
                    <a:pt x="1933099" y="35652"/>
                    <a:pt x="1933099" y="48521"/>
                  </a:cubicBezTo>
                  <a:lnTo>
                    <a:pt x="1933099" y="227390"/>
                  </a:lnTo>
                  <a:cubicBezTo>
                    <a:pt x="1933099" y="254187"/>
                    <a:pt x="1911375" y="275911"/>
                    <a:pt x="1884578" y="275911"/>
                  </a:cubicBezTo>
                  <a:lnTo>
                    <a:pt x="48521" y="275911"/>
                  </a:lnTo>
                  <a:cubicBezTo>
                    <a:pt x="21723" y="275911"/>
                    <a:pt x="0" y="254187"/>
                    <a:pt x="0" y="227390"/>
                  </a:cubicBezTo>
                  <a:lnTo>
                    <a:pt x="0" y="48521"/>
                  </a:lnTo>
                  <a:cubicBezTo>
                    <a:pt x="0" y="21723"/>
                    <a:pt x="21723" y="0"/>
                    <a:pt x="48521" y="0"/>
                  </a:cubicBezTo>
                  <a:close/>
                </a:path>
              </a:pathLst>
            </a:custGeom>
            <a:solidFill>
              <a:srgbClr val="1EF6DD">
                <a:alpha val="49804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933099" cy="3140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200282" y="2418387"/>
            <a:ext cx="7339734" cy="2095198"/>
            <a:chOff x="0" y="0"/>
            <a:chExt cx="1933099" cy="55182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933099" cy="551822"/>
            </a:xfrm>
            <a:custGeom>
              <a:avLst/>
              <a:gdLst/>
              <a:ahLst/>
              <a:cxnLst/>
              <a:rect r="r" b="b" t="t" l="l"/>
              <a:pathLst>
                <a:path h="551822" w="1933099">
                  <a:moveTo>
                    <a:pt x="48521" y="0"/>
                  </a:moveTo>
                  <a:lnTo>
                    <a:pt x="1884578" y="0"/>
                  </a:lnTo>
                  <a:cubicBezTo>
                    <a:pt x="1897447" y="0"/>
                    <a:pt x="1909788" y="5112"/>
                    <a:pt x="1918887" y="14211"/>
                  </a:cubicBezTo>
                  <a:cubicBezTo>
                    <a:pt x="1927987" y="23311"/>
                    <a:pt x="1933099" y="35652"/>
                    <a:pt x="1933099" y="48521"/>
                  </a:cubicBezTo>
                  <a:lnTo>
                    <a:pt x="1933099" y="503301"/>
                  </a:lnTo>
                  <a:cubicBezTo>
                    <a:pt x="1933099" y="530098"/>
                    <a:pt x="1911375" y="551822"/>
                    <a:pt x="1884578" y="551822"/>
                  </a:cubicBezTo>
                  <a:lnTo>
                    <a:pt x="48521" y="551822"/>
                  </a:lnTo>
                  <a:cubicBezTo>
                    <a:pt x="21723" y="551822"/>
                    <a:pt x="0" y="530098"/>
                    <a:pt x="0" y="503301"/>
                  </a:cubicBezTo>
                  <a:lnTo>
                    <a:pt x="0" y="48521"/>
                  </a:lnTo>
                  <a:cubicBezTo>
                    <a:pt x="0" y="21723"/>
                    <a:pt x="21723" y="0"/>
                    <a:pt x="48521" y="0"/>
                  </a:cubicBezTo>
                  <a:close/>
                </a:path>
              </a:pathLst>
            </a:custGeom>
            <a:solidFill>
              <a:srgbClr val="1EF6DD">
                <a:alpha val="49804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933099" cy="5899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439615" y="2479881"/>
            <a:ext cx="6644972" cy="1748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785"/>
              </a:lnSpc>
            </a:pPr>
            <a:r>
              <a:rPr lang="en-US" sz="29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Problema</a:t>
            </a:r>
          </a:p>
          <a:p>
            <a:pPr algn="just">
              <a:lnSpc>
                <a:spcPts val="4785"/>
              </a:lnSpc>
            </a:pPr>
            <a:r>
              <a:rPr lang="en-US" sz="2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Clasificación binaria</a:t>
            </a:r>
          </a:p>
          <a:p>
            <a:pPr algn="just">
              <a:lnSpc>
                <a:spcPts val="4785"/>
              </a:lnSpc>
            </a:pPr>
            <a:r>
              <a:rPr lang="en-US" sz="2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Predicción de recompra de clientes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200282" y="4770760"/>
            <a:ext cx="7339734" cy="1859570"/>
            <a:chOff x="0" y="0"/>
            <a:chExt cx="1933099" cy="48976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933099" cy="489763"/>
            </a:xfrm>
            <a:custGeom>
              <a:avLst/>
              <a:gdLst/>
              <a:ahLst/>
              <a:cxnLst/>
              <a:rect r="r" b="b" t="t" l="l"/>
              <a:pathLst>
                <a:path h="489763" w="1933099">
                  <a:moveTo>
                    <a:pt x="48521" y="0"/>
                  </a:moveTo>
                  <a:lnTo>
                    <a:pt x="1884578" y="0"/>
                  </a:lnTo>
                  <a:cubicBezTo>
                    <a:pt x="1897447" y="0"/>
                    <a:pt x="1909788" y="5112"/>
                    <a:pt x="1918887" y="14211"/>
                  </a:cubicBezTo>
                  <a:cubicBezTo>
                    <a:pt x="1927987" y="23311"/>
                    <a:pt x="1933099" y="35652"/>
                    <a:pt x="1933099" y="48521"/>
                  </a:cubicBezTo>
                  <a:lnTo>
                    <a:pt x="1933099" y="441243"/>
                  </a:lnTo>
                  <a:cubicBezTo>
                    <a:pt x="1933099" y="468040"/>
                    <a:pt x="1911375" y="489763"/>
                    <a:pt x="1884578" y="489763"/>
                  </a:cubicBezTo>
                  <a:lnTo>
                    <a:pt x="48521" y="489763"/>
                  </a:lnTo>
                  <a:cubicBezTo>
                    <a:pt x="21723" y="489763"/>
                    <a:pt x="0" y="468040"/>
                    <a:pt x="0" y="441243"/>
                  </a:cubicBezTo>
                  <a:lnTo>
                    <a:pt x="0" y="48521"/>
                  </a:lnTo>
                  <a:cubicBezTo>
                    <a:pt x="0" y="21723"/>
                    <a:pt x="21723" y="0"/>
                    <a:pt x="48521" y="0"/>
                  </a:cubicBezTo>
                  <a:close/>
                </a:path>
              </a:pathLst>
            </a:custGeom>
            <a:solidFill>
              <a:srgbClr val="1EF6DD">
                <a:alpha val="49804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933099" cy="5278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439615" y="4715322"/>
            <a:ext cx="5778491" cy="23260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710"/>
              </a:lnSpc>
            </a:pPr>
            <a:r>
              <a:rPr lang="en-US" sz="30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Target</a:t>
            </a:r>
          </a:p>
          <a:p>
            <a:pPr algn="just">
              <a:lnSpc>
                <a:spcPts val="4710"/>
              </a:lnSpc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    1 - Recompra en 3 meses</a:t>
            </a:r>
          </a:p>
          <a:p>
            <a:pPr algn="just">
              <a:lnSpc>
                <a:spcPts val="4710"/>
              </a:lnSpc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    0 - No recompra</a:t>
            </a:r>
          </a:p>
          <a:p>
            <a:pPr algn="just">
              <a:lnSpc>
                <a:spcPts val="4710"/>
              </a:lnSpc>
            </a:pPr>
          </a:p>
        </p:txBody>
      </p:sp>
      <p:grpSp>
        <p:nvGrpSpPr>
          <p:cNvPr name="Group 14" id="14"/>
          <p:cNvGrpSpPr/>
          <p:nvPr/>
        </p:nvGrpSpPr>
        <p:grpSpPr>
          <a:xfrm rot="0">
            <a:off x="1200282" y="6782730"/>
            <a:ext cx="7339734" cy="2962364"/>
            <a:chOff x="0" y="0"/>
            <a:chExt cx="1933099" cy="78021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933099" cy="780211"/>
            </a:xfrm>
            <a:custGeom>
              <a:avLst/>
              <a:gdLst/>
              <a:ahLst/>
              <a:cxnLst/>
              <a:rect r="r" b="b" t="t" l="l"/>
              <a:pathLst>
                <a:path h="780211" w="1933099">
                  <a:moveTo>
                    <a:pt x="48521" y="0"/>
                  </a:moveTo>
                  <a:lnTo>
                    <a:pt x="1884578" y="0"/>
                  </a:lnTo>
                  <a:cubicBezTo>
                    <a:pt x="1897447" y="0"/>
                    <a:pt x="1909788" y="5112"/>
                    <a:pt x="1918887" y="14211"/>
                  </a:cubicBezTo>
                  <a:cubicBezTo>
                    <a:pt x="1927987" y="23311"/>
                    <a:pt x="1933099" y="35652"/>
                    <a:pt x="1933099" y="48521"/>
                  </a:cubicBezTo>
                  <a:lnTo>
                    <a:pt x="1933099" y="731690"/>
                  </a:lnTo>
                  <a:cubicBezTo>
                    <a:pt x="1933099" y="758488"/>
                    <a:pt x="1911375" y="780211"/>
                    <a:pt x="1884578" y="780211"/>
                  </a:cubicBezTo>
                  <a:lnTo>
                    <a:pt x="48521" y="780211"/>
                  </a:lnTo>
                  <a:cubicBezTo>
                    <a:pt x="21723" y="780211"/>
                    <a:pt x="0" y="758488"/>
                    <a:pt x="0" y="731690"/>
                  </a:cubicBezTo>
                  <a:lnTo>
                    <a:pt x="0" y="48521"/>
                  </a:lnTo>
                  <a:cubicBezTo>
                    <a:pt x="0" y="21723"/>
                    <a:pt x="21723" y="0"/>
                    <a:pt x="48521" y="0"/>
                  </a:cubicBezTo>
                  <a:close/>
                </a:path>
              </a:pathLst>
            </a:custGeom>
            <a:solidFill>
              <a:srgbClr val="1EF6DD">
                <a:alpha val="49804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1933099" cy="8183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1334587" y="6779895"/>
            <a:ext cx="6855028" cy="35074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710"/>
              </a:lnSpc>
            </a:pPr>
            <a:r>
              <a:rPr lang="en-US" sz="30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Enfoque temporal</a:t>
            </a:r>
          </a:p>
          <a:p>
            <a:pPr algn="l" marL="647700" indent="-323850" lvl="1">
              <a:lnSpc>
                <a:spcPts val="471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Se utilizan los últimos 3 meses como ventana objetivo</a:t>
            </a:r>
          </a:p>
          <a:p>
            <a:pPr algn="l" marL="647700" indent="-323850" lvl="1">
              <a:lnSpc>
                <a:spcPts val="471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Se evita data leakage (no uso de información futura)</a:t>
            </a:r>
          </a:p>
          <a:p>
            <a:pPr algn="just">
              <a:lnSpc>
                <a:spcPts val="4710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10446466" y="2485940"/>
            <a:ext cx="5778491" cy="6838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90"/>
              </a:lnSpc>
            </a:pPr>
            <a:r>
              <a:rPr lang="en-US" sz="30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Variables utilizadas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9665845" y="3783450"/>
            <a:ext cx="7339734" cy="2846880"/>
            <a:chOff x="0" y="0"/>
            <a:chExt cx="1933099" cy="74979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933099" cy="749795"/>
            </a:xfrm>
            <a:custGeom>
              <a:avLst/>
              <a:gdLst/>
              <a:ahLst/>
              <a:cxnLst/>
              <a:rect r="r" b="b" t="t" l="l"/>
              <a:pathLst>
                <a:path h="749795" w="1933099">
                  <a:moveTo>
                    <a:pt x="48521" y="0"/>
                  </a:moveTo>
                  <a:lnTo>
                    <a:pt x="1884578" y="0"/>
                  </a:lnTo>
                  <a:cubicBezTo>
                    <a:pt x="1897447" y="0"/>
                    <a:pt x="1909788" y="5112"/>
                    <a:pt x="1918887" y="14211"/>
                  </a:cubicBezTo>
                  <a:cubicBezTo>
                    <a:pt x="1927987" y="23311"/>
                    <a:pt x="1933099" y="35652"/>
                    <a:pt x="1933099" y="48521"/>
                  </a:cubicBezTo>
                  <a:lnTo>
                    <a:pt x="1933099" y="701275"/>
                  </a:lnTo>
                  <a:cubicBezTo>
                    <a:pt x="1933099" y="728072"/>
                    <a:pt x="1911375" y="749795"/>
                    <a:pt x="1884578" y="749795"/>
                  </a:cubicBezTo>
                  <a:lnTo>
                    <a:pt x="48521" y="749795"/>
                  </a:lnTo>
                  <a:cubicBezTo>
                    <a:pt x="21723" y="749795"/>
                    <a:pt x="0" y="728072"/>
                    <a:pt x="0" y="701275"/>
                  </a:cubicBezTo>
                  <a:lnTo>
                    <a:pt x="0" y="48521"/>
                  </a:lnTo>
                  <a:cubicBezTo>
                    <a:pt x="0" y="21723"/>
                    <a:pt x="21723" y="0"/>
                    <a:pt x="48521" y="0"/>
                  </a:cubicBezTo>
                  <a:close/>
                </a:path>
              </a:pathLst>
            </a:custGeom>
            <a:solidFill>
              <a:srgbClr val="1EF6DD">
                <a:alpha val="49804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1933099" cy="7878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9665845" y="7041327"/>
            <a:ext cx="7339734" cy="2703766"/>
            <a:chOff x="0" y="0"/>
            <a:chExt cx="1933099" cy="71210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933099" cy="712103"/>
            </a:xfrm>
            <a:custGeom>
              <a:avLst/>
              <a:gdLst/>
              <a:ahLst/>
              <a:cxnLst/>
              <a:rect r="r" b="b" t="t" l="l"/>
              <a:pathLst>
                <a:path h="712103" w="1933099">
                  <a:moveTo>
                    <a:pt x="48521" y="0"/>
                  </a:moveTo>
                  <a:lnTo>
                    <a:pt x="1884578" y="0"/>
                  </a:lnTo>
                  <a:cubicBezTo>
                    <a:pt x="1897447" y="0"/>
                    <a:pt x="1909788" y="5112"/>
                    <a:pt x="1918887" y="14211"/>
                  </a:cubicBezTo>
                  <a:cubicBezTo>
                    <a:pt x="1927987" y="23311"/>
                    <a:pt x="1933099" y="35652"/>
                    <a:pt x="1933099" y="48521"/>
                  </a:cubicBezTo>
                  <a:lnTo>
                    <a:pt x="1933099" y="663583"/>
                  </a:lnTo>
                  <a:cubicBezTo>
                    <a:pt x="1933099" y="690380"/>
                    <a:pt x="1911375" y="712103"/>
                    <a:pt x="1884578" y="712103"/>
                  </a:cubicBezTo>
                  <a:lnTo>
                    <a:pt x="48521" y="712103"/>
                  </a:lnTo>
                  <a:cubicBezTo>
                    <a:pt x="21723" y="712103"/>
                    <a:pt x="0" y="690380"/>
                    <a:pt x="0" y="663583"/>
                  </a:cubicBezTo>
                  <a:lnTo>
                    <a:pt x="0" y="48521"/>
                  </a:lnTo>
                  <a:cubicBezTo>
                    <a:pt x="0" y="21723"/>
                    <a:pt x="21723" y="0"/>
                    <a:pt x="48521" y="0"/>
                  </a:cubicBezTo>
                  <a:close/>
                </a:path>
              </a:pathLst>
            </a:custGeom>
            <a:solidFill>
              <a:srgbClr val="1EF6DD">
                <a:alpha val="49804"/>
              </a:srgbClr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1933099" cy="7502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5" id="25"/>
          <p:cNvSpPr txBox="true"/>
          <p:nvPr/>
        </p:nvSpPr>
        <p:spPr>
          <a:xfrm rot="0">
            <a:off x="10013226" y="3862220"/>
            <a:ext cx="6644972" cy="2466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950"/>
              </a:lnSpc>
            </a:pPr>
            <a:r>
              <a:rPr lang="en-US" sz="30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RFM</a:t>
            </a:r>
          </a:p>
          <a:p>
            <a:pPr algn="just">
              <a:lnSpc>
                <a:spcPts val="4950"/>
              </a:lnSpc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Recency</a:t>
            </a:r>
          </a:p>
          <a:p>
            <a:pPr algn="just">
              <a:lnSpc>
                <a:spcPts val="4950"/>
              </a:lnSpc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Frequency</a:t>
            </a:r>
          </a:p>
          <a:p>
            <a:pPr algn="just">
              <a:lnSpc>
                <a:spcPts val="4950"/>
              </a:lnSpc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Monetary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013226" y="7030380"/>
            <a:ext cx="6644972" cy="2466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950"/>
              </a:lnSpc>
            </a:pPr>
            <a:r>
              <a:rPr lang="en-US" sz="30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Otras</a:t>
            </a:r>
          </a:p>
          <a:p>
            <a:pPr algn="just">
              <a:lnSpc>
                <a:spcPts val="4950"/>
              </a:lnSpc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Ticket medio</a:t>
            </a:r>
          </a:p>
          <a:p>
            <a:pPr algn="just">
              <a:lnSpc>
                <a:spcPts val="4950"/>
              </a:lnSpc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Nº de productos</a:t>
            </a:r>
          </a:p>
          <a:p>
            <a:pPr algn="just">
              <a:lnSpc>
                <a:spcPts val="4950"/>
              </a:lnSpc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Nº de compras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D1B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924413" y="2997670"/>
            <a:ext cx="11708156" cy="7663520"/>
          </a:xfrm>
          <a:custGeom>
            <a:avLst/>
            <a:gdLst/>
            <a:ahLst/>
            <a:cxnLst/>
            <a:rect r="r" b="b" t="t" l="l"/>
            <a:pathLst>
              <a:path h="7663520" w="11708156">
                <a:moveTo>
                  <a:pt x="0" y="0"/>
                </a:moveTo>
                <a:lnTo>
                  <a:pt x="11708156" y="0"/>
                </a:lnTo>
                <a:lnTo>
                  <a:pt x="11708156" y="7663520"/>
                </a:lnTo>
                <a:lnTo>
                  <a:pt x="0" y="76635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14831" y="2424359"/>
            <a:ext cx="8604328" cy="6833941"/>
          </a:xfrm>
          <a:custGeom>
            <a:avLst/>
            <a:gdLst/>
            <a:ahLst/>
            <a:cxnLst/>
            <a:rect r="r" b="b" t="t" l="l"/>
            <a:pathLst>
              <a:path h="6833941" w="8604328">
                <a:moveTo>
                  <a:pt x="0" y="0"/>
                </a:moveTo>
                <a:lnTo>
                  <a:pt x="8604329" y="0"/>
                </a:lnTo>
                <a:lnTo>
                  <a:pt x="8604329" y="6833941"/>
                </a:lnTo>
                <a:lnTo>
                  <a:pt x="0" y="68339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1038225"/>
            <a:ext cx="10430743" cy="1036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42"/>
              </a:lnSpc>
            </a:pPr>
            <a:r>
              <a:rPr lang="en-US" sz="69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Evaluación del modelo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096500" y="4062701"/>
            <a:ext cx="8005032" cy="439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05"/>
              </a:lnSpc>
            </a:pPr>
            <a:r>
              <a:rPr lang="en-US" sz="3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Métrica: ROC-AUC</a:t>
            </a:r>
          </a:p>
          <a:p>
            <a:pPr algn="l">
              <a:lnSpc>
                <a:spcPts val="7105"/>
              </a:lnSpc>
            </a:pPr>
            <a:r>
              <a:rPr lang="en-US" sz="3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Mejor</a:t>
            </a:r>
            <a:r>
              <a:rPr lang="en-US" sz="3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modelo:</a:t>
            </a:r>
            <a:r>
              <a:rPr lang="en-US" sz="3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LightGBM +</a:t>
            </a:r>
            <a:r>
              <a:rPr lang="en-US" sz="3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Optuna</a:t>
            </a:r>
          </a:p>
          <a:p>
            <a:pPr algn="l">
              <a:lnSpc>
                <a:spcPts val="7105"/>
              </a:lnSpc>
            </a:pPr>
            <a:r>
              <a:rPr lang="en-US" sz="3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Buen poder predictivo (</a:t>
            </a:r>
            <a:r>
              <a:rPr lang="en-US" sz="3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AUC ≈ 0.80)</a:t>
            </a:r>
          </a:p>
          <a:p>
            <a:pPr algn="l">
              <a:lnSpc>
                <a:spcPts val="7105"/>
              </a:lnSpc>
            </a:pPr>
          </a:p>
          <a:p>
            <a:pPr algn="l">
              <a:lnSpc>
                <a:spcPts val="7105"/>
              </a:lnSpc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9715500" y="4508890"/>
            <a:ext cx="234285" cy="283858"/>
          </a:xfrm>
          <a:custGeom>
            <a:avLst/>
            <a:gdLst/>
            <a:ahLst/>
            <a:cxnLst/>
            <a:rect r="r" b="b" t="t" l="l"/>
            <a:pathLst>
              <a:path h="283858" w="234285">
                <a:moveTo>
                  <a:pt x="0" y="0"/>
                </a:moveTo>
                <a:lnTo>
                  <a:pt x="234285" y="0"/>
                </a:lnTo>
                <a:lnTo>
                  <a:pt x="234285" y="283858"/>
                </a:lnTo>
                <a:lnTo>
                  <a:pt x="0" y="283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-228947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715500" y="6260429"/>
            <a:ext cx="234285" cy="283858"/>
          </a:xfrm>
          <a:custGeom>
            <a:avLst/>
            <a:gdLst/>
            <a:ahLst/>
            <a:cxnLst/>
            <a:rect r="r" b="b" t="t" l="l"/>
            <a:pathLst>
              <a:path h="283858" w="234285">
                <a:moveTo>
                  <a:pt x="0" y="0"/>
                </a:moveTo>
                <a:lnTo>
                  <a:pt x="234285" y="0"/>
                </a:lnTo>
                <a:lnTo>
                  <a:pt x="234285" y="283859"/>
                </a:lnTo>
                <a:lnTo>
                  <a:pt x="0" y="28385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-228947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715500" y="5386021"/>
            <a:ext cx="234285" cy="283858"/>
          </a:xfrm>
          <a:custGeom>
            <a:avLst/>
            <a:gdLst/>
            <a:ahLst/>
            <a:cxnLst/>
            <a:rect r="r" b="b" t="t" l="l"/>
            <a:pathLst>
              <a:path h="283858" w="234285">
                <a:moveTo>
                  <a:pt x="0" y="0"/>
                </a:moveTo>
                <a:lnTo>
                  <a:pt x="234285" y="0"/>
                </a:lnTo>
                <a:lnTo>
                  <a:pt x="234285" y="283858"/>
                </a:lnTo>
                <a:lnTo>
                  <a:pt x="0" y="2838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-228947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D1B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831446" y="6866018"/>
            <a:ext cx="1204514" cy="4114800"/>
          </a:xfrm>
          <a:custGeom>
            <a:avLst/>
            <a:gdLst/>
            <a:ahLst/>
            <a:cxnLst/>
            <a:rect r="r" b="b" t="t" l="l"/>
            <a:pathLst>
              <a:path h="4114800" w="1204514">
                <a:moveTo>
                  <a:pt x="0" y="0"/>
                </a:moveTo>
                <a:lnTo>
                  <a:pt x="1204514" y="0"/>
                </a:lnTo>
                <a:lnTo>
                  <a:pt x="120451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035960" y="3879755"/>
            <a:ext cx="2078675" cy="7101063"/>
          </a:xfrm>
          <a:custGeom>
            <a:avLst/>
            <a:gdLst/>
            <a:ahLst/>
            <a:cxnLst/>
            <a:rect r="r" b="b" t="t" l="l"/>
            <a:pathLst>
              <a:path h="7101063" w="2078675">
                <a:moveTo>
                  <a:pt x="0" y="0"/>
                </a:moveTo>
                <a:lnTo>
                  <a:pt x="2078675" y="0"/>
                </a:lnTo>
                <a:lnTo>
                  <a:pt x="2078675" y="7101063"/>
                </a:lnTo>
                <a:lnTo>
                  <a:pt x="0" y="71010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89151" y="3053746"/>
            <a:ext cx="10306424" cy="5869673"/>
          </a:xfrm>
          <a:custGeom>
            <a:avLst/>
            <a:gdLst/>
            <a:ahLst/>
            <a:cxnLst/>
            <a:rect r="r" b="b" t="t" l="l"/>
            <a:pathLst>
              <a:path h="5869673" w="10306424">
                <a:moveTo>
                  <a:pt x="0" y="0"/>
                </a:moveTo>
                <a:lnTo>
                  <a:pt x="10306423" y="0"/>
                </a:lnTo>
                <a:lnTo>
                  <a:pt x="10306423" y="5869672"/>
                </a:lnTo>
                <a:lnTo>
                  <a:pt x="0" y="58696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989151" y="1038225"/>
            <a:ext cx="11948125" cy="1036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42"/>
              </a:lnSpc>
            </a:pPr>
            <a:r>
              <a:rPr lang="en-US" sz="69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Variables más influyentes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369330" y="4170644"/>
            <a:ext cx="6745305" cy="4393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05"/>
              </a:lnSpc>
            </a:pPr>
            <a:r>
              <a:rPr lang="en-US" sz="3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Monetary</a:t>
            </a:r>
          </a:p>
          <a:p>
            <a:pPr algn="l">
              <a:lnSpc>
                <a:spcPts val="7105"/>
              </a:lnSpc>
            </a:pPr>
            <a:r>
              <a:rPr lang="en-US" sz="3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Recency</a:t>
            </a:r>
          </a:p>
          <a:p>
            <a:pPr algn="l">
              <a:lnSpc>
                <a:spcPts val="7105"/>
              </a:lnSpc>
            </a:pPr>
            <a:r>
              <a:rPr lang="en-US" sz="3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Frequency</a:t>
            </a:r>
          </a:p>
          <a:p>
            <a:pPr algn="l">
              <a:lnSpc>
                <a:spcPts val="7105"/>
              </a:lnSpc>
            </a:pPr>
          </a:p>
          <a:p>
            <a:pPr algn="l">
              <a:lnSpc>
                <a:spcPts val="7105"/>
              </a:lnSpc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1811979" y="4637369"/>
            <a:ext cx="242830" cy="294211"/>
          </a:xfrm>
          <a:custGeom>
            <a:avLst/>
            <a:gdLst/>
            <a:ahLst/>
            <a:cxnLst/>
            <a:rect r="r" b="b" t="t" l="l"/>
            <a:pathLst>
              <a:path h="294211" w="242830">
                <a:moveTo>
                  <a:pt x="0" y="0"/>
                </a:moveTo>
                <a:lnTo>
                  <a:pt x="242830" y="0"/>
                </a:lnTo>
                <a:lnTo>
                  <a:pt x="242830" y="294211"/>
                </a:lnTo>
                <a:lnTo>
                  <a:pt x="0" y="2942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-228947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811979" y="6363196"/>
            <a:ext cx="242830" cy="294211"/>
          </a:xfrm>
          <a:custGeom>
            <a:avLst/>
            <a:gdLst/>
            <a:ahLst/>
            <a:cxnLst/>
            <a:rect r="r" b="b" t="t" l="l"/>
            <a:pathLst>
              <a:path h="294211" w="242830">
                <a:moveTo>
                  <a:pt x="0" y="0"/>
                </a:moveTo>
                <a:lnTo>
                  <a:pt x="242830" y="0"/>
                </a:lnTo>
                <a:lnTo>
                  <a:pt x="242830" y="294211"/>
                </a:lnTo>
                <a:lnTo>
                  <a:pt x="0" y="2942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-228947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811979" y="5500283"/>
            <a:ext cx="242830" cy="294211"/>
          </a:xfrm>
          <a:custGeom>
            <a:avLst/>
            <a:gdLst/>
            <a:ahLst/>
            <a:cxnLst/>
            <a:rect r="r" b="b" t="t" l="l"/>
            <a:pathLst>
              <a:path h="294211" w="242830">
                <a:moveTo>
                  <a:pt x="0" y="0"/>
                </a:moveTo>
                <a:lnTo>
                  <a:pt x="242830" y="0"/>
                </a:lnTo>
                <a:lnTo>
                  <a:pt x="242830" y="294211"/>
                </a:lnTo>
                <a:lnTo>
                  <a:pt x="0" y="2942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-228947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D1B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920085">
            <a:off x="14680678" y="-3200834"/>
            <a:ext cx="6724935" cy="6724935"/>
          </a:xfrm>
          <a:custGeom>
            <a:avLst/>
            <a:gdLst/>
            <a:ahLst/>
            <a:cxnLst/>
            <a:rect r="r" b="b" t="t" l="l"/>
            <a:pathLst>
              <a:path h="6724935" w="6724935">
                <a:moveTo>
                  <a:pt x="0" y="0"/>
                </a:moveTo>
                <a:lnTo>
                  <a:pt x="6724935" y="0"/>
                </a:lnTo>
                <a:lnTo>
                  <a:pt x="6724935" y="6724935"/>
                </a:lnTo>
                <a:lnTo>
                  <a:pt x="0" y="67249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249476" y="2459219"/>
            <a:ext cx="17793670" cy="2299990"/>
          </a:xfrm>
          <a:custGeom>
            <a:avLst/>
            <a:gdLst/>
            <a:ahLst/>
            <a:cxnLst/>
            <a:rect r="r" b="b" t="t" l="l"/>
            <a:pathLst>
              <a:path h="2299990" w="17793670">
                <a:moveTo>
                  <a:pt x="0" y="0"/>
                </a:moveTo>
                <a:lnTo>
                  <a:pt x="17793669" y="0"/>
                </a:lnTo>
                <a:lnTo>
                  <a:pt x="17793669" y="2299990"/>
                </a:lnTo>
                <a:lnTo>
                  <a:pt x="0" y="229999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10392" b="-706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49476" y="4953000"/>
            <a:ext cx="17793670" cy="2487602"/>
          </a:xfrm>
          <a:custGeom>
            <a:avLst/>
            <a:gdLst/>
            <a:ahLst/>
            <a:cxnLst/>
            <a:rect r="r" b="b" t="t" l="l"/>
            <a:pathLst>
              <a:path h="2487602" w="17793670">
                <a:moveTo>
                  <a:pt x="0" y="0"/>
                </a:moveTo>
                <a:lnTo>
                  <a:pt x="17793669" y="0"/>
                </a:lnTo>
                <a:lnTo>
                  <a:pt x="17793669" y="2487602"/>
                </a:lnTo>
                <a:lnTo>
                  <a:pt x="0" y="24876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10008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1038225"/>
            <a:ext cx="16579632" cy="988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788"/>
              </a:lnSpc>
            </a:pPr>
            <a:r>
              <a:rPr lang="en-US" sz="66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Interpretabilidad del modelo DALEX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4178563" y="7697777"/>
            <a:ext cx="12531512" cy="2109321"/>
            <a:chOff x="0" y="0"/>
            <a:chExt cx="16708683" cy="2812428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716985" y="-200025"/>
              <a:ext cx="15991698" cy="301245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6265"/>
                </a:lnSpc>
              </a:pPr>
              <a:r>
                <a:rPr lang="en-US" sz="35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El modelo es interpretable</a:t>
              </a:r>
            </a:p>
            <a:p>
              <a:pPr algn="l">
                <a:lnSpc>
                  <a:spcPts val="6265"/>
                </a:lnSpc>
              </a:pPr>
              <a:r>
                <a:rPr lang="en-US" sz="35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Se identifican variables clave</a:t>
              </a:r>
            </a:p>
            <a:p>
              <a:pPr algn="l">
                <a:lnSpc>
                  <a:spcPts val="6265"/>
                </a:lnSpc>
              </a:pPr>
              <a:r>
                <a:rPr lang="en-US" sz="35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Se explica cada predicción a nivel individual (cliente)</a:t>
              </a:r>
            </a:p>
          </p:txBody>
        </p:sp>
        <p:sp>
          <p:nvSpPr>
            <p:cNvPr name="Freeform 8" id="8"/>
            <p:cNvSpPr/>
            <p:nvPr/>
          </p:nvSpPr>
          <p:spPr>
            <a:xfrm flipH="false" flipV="false" rot="0">
              <a:off x="0" y="210090"/>
              <a:ext cx="312380" cy="378478"/>
            </a:xfrm>
            <a:custGeom>
              <a:avLst/>
              <a:gdLst/>
              <a:ahLst/>
              <a:cxnLst/>
              <a:rect r="r" b="b" t="t" l="l"/>
              <a:pathLst>
                <a:path h="378478" w="312380">
                  <a:moveTo>
                    <a:pt x="0" y="0"/>
                  </a:moveTo>
                  <a:lnTo>
                    <a:pt x="312380" y="0"/>
                  </a:lnTo>
                  <a:lnTo>
                    <a:pt x="312380" y="378478"/>
                  </a:lnTo>
                  <a:lnTo>
                    <a:pt x="0" y="378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-228947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2332152"/>
              <a:ext cx="312380" cy="378478"/>
            </a:xfrm>
            <a:custGeom>
              <a:avLst/>
              <a:gdLst/>
              <a:ahLst/>
              <a:cxnLst/>
              <a:rect r="r" b="b" t="t" l="l"/>
              <a:pathLst>
                <a:path h="378478" w="312380">
                  <a:moveTo>
                    <a:pt x="0" y="0"/>
                  </a:moveTo>
                  <a:lnTo>
                    <a:pt x="312380" y="0"/>
                  </a:lnTo>
                  <a:lnTo>
                    <a:pt x="312380" y="378478"/>
                  </a:lnTo>
                  <a:lnTo>
                    <a:pt x="0" y="378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-228947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1271121"/>
              <a:ext cx="312380" cy="378478"/>
            </a:xfrm>
            <a:custGeom>
              <a:avLst/>
              <a:gdLst/>
              <a:ahLst/>
              <a:cxnLst/>
              <a:rect r="r" b="b" t="t" l="l"/>
              <a:pathLst>
                <a:path h="378478" w="312380">
                  <a:moveTo>
                    <a:pt x="0" y="0"/>
                  </a:moveTo>
                  <a:lnTo>
                    <a:pt x="312380" y="0"/>
                  </a:lnTo>
                  <a:lnTo>
                    <a:pt x="312380" y="378478"/>
                  </a:lnTo>
                  <a:lnTo>
                    <a:pt x="0" y="378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-228947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D1B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798034" y="-6369009"/>
            <a:ext cx="9011845" cy="9011845"/>
          </a:xfrm>
          <a:custGeom>
            <a:avLst/>
            <a:gdLst/>
            <a:ahLst/>
            <a:cxnLst/>
            <a:rect r="r" b="b" t="t" l="l"/>
            <a:pathLst>
              <a:path h="9011845" w="9011845">
                <a:moveTo>
                  <a:pt x="0" y="0"/>
                </a:moveTo>
                <a:lnTo>
                  <a:pt x="9011845" y="0"/>
                </a:lnTo>
                <a:lnTo>
                  <a:pt x="9011845" y="9011845"/>
                </a:lnTo>
                <a:lnTo>
                  <a:pt x="0" y="90118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038225"/>
            <a:ext cx="6596452" cy="1036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42"/>
              </a:lnSpc>
            </a:pPr>
            <a:r>
              <a:rPr lang="en-US" sz="69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Conclusiones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028700" y="2642836"/>
            <a:ext cx="7339734" cy="2846880"/>
            <a:chOff x="0" y="0"/>
            <a:chExt cx="1933099" cy="74979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33099" cy="749795"/>
            </a:xfrm>
            <a:custGeom>
              <a:avLst/>
              <a:gdLst/>
              <a:ahLst/>
              <a:cxnLst/>
              <a:rect r="r" b="b" t="t" l="l"/>
              <a:pathLst>
                <a:path h="749795" w="1933099">
                  <a:moveTo>
                    <a:pt x="48521" y="0"/>
                  </a:moveTo>
                  <a:lnTo>
                    <a:pt x="1884578" y="0"/>
                  </a:lnTo>
                  <a:cubicBezTo>
                    <a:pt x="1897447" y="0"/>
                    <a:pt x="1909788" y="5112"/>
                    <a:pt x="1918887" y="14211"/>
                  </a:cubicBezTo>
                  <a:cubicBezTo>
                    <a:pt x="1927987" y="23311"/>
                    <a:pt x="1933099" y="35652"/>
                    <a:pt x="1933099" y="48521"/>
                  </a:cubicBezTo>
                  <a:lnTo>
                    <a:pt x="1933099" y="701275"/>
                  </a:lnTo>
                  <a:cubicBezTo>
                    <a:pt x="1933099" y="728072"/>
                    <a:pt x="1911375" y="749795"/>
                    <a:pt x="1884578" y="749795"/>
                  </a:cubicBezTo>
                  <a:lnTo>
                    <a:pt x="48521" y="749795"/>
                  </a:lnTo>
                  <a:cubicBezTo>
                    <a:pt x="21723" y="749795"/>
                    <a:pt x="0" y="728072"/>
                    <a:pt x="0" y="701275"/>
                  </a:cubicBezTo>
                  <a:lnTo>
                    <a:pt x="0" y="48521"/>
                  </a:lnTo>
                  <a:cubicBezTo>
                    <a:pt x="0" y="21723"/>
                    <a:pt x="21723" y="0"/>
                    <a:pt x="48521" y="0"/>
                  </a:cubicBezTo>
                  <a:close/>
                </a:path>
              </a:pathLst>
            </a:custGeom>
            <a:solidFill>
              <a:srgbClr val="1EF6DD">
                <a:alpha val="49804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933099" cy="7878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919566" y="2642836"/>
            <a:ext cx="7339734" cy="2846880"/>
            <a:chOff x="0" y="0"/>
            <a:chExt cx="1933099" cy="74979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33099" cy="749795"/>
            </a:xfrm>
            <a:custGeom>
              <a:avLst/>
              <a:gdLst/>
              <a:ahLst/>
              <a:cxnLst/>
              <a:rect r="r" b="b" t="t" l="l"/>
              <a:pathLst>
                <a:path h="749795" w="1933099">
                  <a:moveTo>
                    <a:pt x="48521" y="0"/>
                  </a:moveTo>
                  <a:lnTo>
                    <a:pt x="1884578" y="0"/>
                  </a:lnTo>
                  <a:cubicBezTo>
                    <a:pt x="1897447" y="0"/>
                    <a:pt x="1909788" y="5112"/>
                    <a:pt x="1918887" y="14211"/>
                  </a:cubicBezTo>
                  <a:cubicBezTo>
                    <a:pt x="1927987" y="23311"/>
                    <a:pt x="1933099" y="35652"/>
                    <a:pt x="1933099" y="48521"/>
                  </a:cubicBezTo>
                  <a:lnTo>
                    <a:pt x="1933099" y="701275"/>
                  </a:lnTo>
                  <a:cubicBezTo>
                    <a:pt x="1933099" y="728072"/>
                    <a:pt x="1911375" y="749795"/>
                    <a:pt x="1884578" y="749795"/>
                  </a:cubicBezTo>
                  <a:lnTo>
                    <a:pt x="48521" y="749795"/>
                  </a:lnTo>
                  <a:cubicBezTo>
                    <a:pt x="21723" y="749795"/>
                    <a:pt x="0" y="728072"/>
                    <a:pt x="0" y="701275"/>
                  </a:cubicBezTo>
                  <a:lnTo>
                    <a:pt x="0" y="48521"/>
                  </a:lnTo>
                  <a:cubicBezTo>
                    <a:pt x="0" y="21723"/>
                    <a:pt x="21723" y="0"/>
                    <a:pt x="48521" y="0"/>
                  </a:cubicBezTo>
                  <a:close/>
                </a:path>
              </a:pathLst>
            </a:custGeom>
            <a:solidFill>
              <a:srgbClr val="1EF6DD">
                <a:alpha val="49804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933099" cy="7878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028700" y="6411420"/>
            <a:ext cx="7339734" cy="2846880"/>
            <a:chOff x="0" y="0"/>
            <a:chExt cx="1933099" cy="74979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933099" cy="749795"/>
            </a:xfrm>
            <a:custGeom>
              <a:avLst/>
              <a:gdLst/>
              <a:ahLst/>
              <a:cxnLst/>
              <a:rect r="r" b="b" t="t" l="l"/>
              <a:pathLst>
                <a:path h="749795" w="1933099">
                  <a:moveTo>
                    <a:pt x="48521" y="0"/>
                  </a:moveTo>
                  <a:lnTo>
                    <a:pt x="1884578" y="0"/>
                  </a:lnTo>
                  <a:cubicBezTo>
                    <a:pt x="1897447" y="0"/>
                    <a:pt x="1909788" y="5112"/>
                    <a:pt x="1918887" y="14211"/>
                  </a:cubicBezTo>
                  <a:cubicBezTo>
                    <a:pt x="1927987" y="23311"/>
                    <a:pt x="1933099" y="35652"/>
                    <a:pt x="1933099" y="48521"/>
                  </a:cubicBezTo>
                  <a:lnTo>
                    <a:pt x="1933099" y="701275"/>
                  </a:lnTo>
                  <a:cubicBezTo>
                    <a:pt x="1933099" y="728072"/>
                    <a:pt x="1911375" y="749795"/>
                    <a:pt x="1884578" y="749795"/>
                  </a:cubicBezTo>
                  <a:lnTo>
                    <a:pt x="48521" y="749795"/>
                  </a:lnTo>
                  <a:cubicBezTo>
                    <a:pt x="21723" y="749795"/>
                    <a:pt x="0" y="728072"/>
                    <a:pt x="0" y="701275"/>
                  </a:cubicBezTo>
                  <a:lnTo>
                    <a:pt x="0" y="48521"/>
                  </a:lnTo>
                  <a:cubicBezTo>
                    <a:pt x="0" y="21723"/>
                    <a:pt x="21723" y="0"/>
                    <a:pt x="48521" y="0"/>
                  </a:cubicBezTo>
                  <a:close/>
                </a:path>
              </a:pathLst>
            </a:custGeom>
            <a:solidFill>
              <a:srgbClr val="1EF6DD">
                <a:alpha val="49804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933099" cy="7878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9919566" y="6411420"/>
            <a:ext cx="7339734" cy="2846880"/>
            <a:chOff x="0" y="0"/>
            <a:chExt cx="1933099" cy="74979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933099" cy="749795"/>
            </a:xfrm>
            <a:custGeom>
              <a:avLst/>
              <a:gdLst/>
              <a:ahLst/>
              <a:cxnLst/>
              <a:rect r="r" b="b" t="t" l="l"/>
              <a:pathLst>
                <a:path h="749795" w="1933099">
                  <a:moveTo>
                    <a:pt x="48521" y="0"/>
                  </a:moveTo>
                  <a:lnTo>
                    <a:pt x="1884578" y="0"/>
                  </a:lnTo>
                  <a:cubicBezTo>
                    <a:pt x="1897447" y="0"/>
                    <a:pt x="1909788" y="5112"/>
                    <a:pt x="1918887" y="14211"/>
                  </a:cubicBezTo>
                  <a:cubicBezTo>
                    <a:pt x="1927987" y="23311"/>
                    <a:pt x="1933099" y="35652"/>
                    <a:pt x="1933099" y="48521"/>
                  </a:cubicBezTo>
                  <a:lnTo>
                    <a:pt x="1933099" y="701275"/>
                  </a:lnTo>
                  <a:cubicBezTo>
                    <a:pt x="1933099" y="728072"/>
                    <a:pt x="1911375" y="749795"/>
                    <a:pt x="1884578" y="749795"/>
                  </a:cubicBezTo>
                  <a:lnTo>
                    <a:pt x="48521" y="749795"/>
                  </a:lnTo>
                  <a:cubicBezTo>
                    <a:pt x="21723" y="749795"/>
                    <a:pt x="0" y="728072"/>
                    <a:pt x="0" y="701275"/>
                  </a:cubicBezTo>
                  <a:lnTo>
                    <a:pt x="0" y="48521"/>
                  </a:lnTo>
                  <a:cubicBezTo>
                    <a:pt x="0" y="21723"/>
                    <a:pt x="21723" y="0"/>
                    <a:pt x="48521" y="0"/>
                  </a:cubicBezTo>
                  <a:close/>
                </a:path>
              </a:pathLst>
            </a:custGeom>
            <a:solidFill>
              <a:srgbClr val="1EF6DD">
                <a:alpha val="49804"/>
              </a:srgbClr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933099" cy="7878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218957" y="3042518"/>
            <a:ext cx="6959220" cy="1590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99"/>
              </a:lnSpc>
            </a:pPr>
            <a:r>
              <a:rPr lang="en-US" sz="39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Buen rendimiento (AUC ≈ 0.80)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300080" y="3604288"/>
            <a:ext cx="6578707" cy="762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99"/>
              </a:lnSpc>
            </a:pPr>
            <a:r>
              <a:rPr lang="en-US" sz="39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Variables RFM clave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409214" y="6544223"/>
            <a:ext cx="6578707" cy="24194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99"/>
              </a:lnSpc>
            </a:pPr>
            <a:r>
              <a:rPr lang="en-US" sz="39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El modelo es perfectamente interpretable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300080" y="6544223"/>
            <a:ext cx="6578707" cy="24194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99"/>
              </a:lnSpc>
            </a:pPr>
            <a:r>
              <a:rPr lang="en-US" sz="39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Aplicación directa en negocio</a:t>
            </a:r>
          </a:p>
          <a:p>
            <a:pPr algn="ctr">
              <a:lnSpc>
                <a:spcPts val="6599"/>
              </a:lnSpc>
            </a:pP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D1B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079474" y="3498417"/>
            <a:ext cx="5587757" cy="3060318"/>
            <a:chOff x="0" y="0"/>
            <a:chExt cx="1471673" cy="8060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71673" cy="806010"/>
            </a:xfrm>
            <a:custGeom>
              <a:avLst/>
              <a:gdLst/>
              <a:ahLst/>
              <a:cxnLst/>
              <a:rect r="r" b="b" t="t" l="l"/>
              <a:pathLst>
                <a:path h="806010" w="1471673">
                  <a:moveTo>
                    <a:pt x="63734" y="0"/>
                  </a:moveTo>
                  <a:lnTo>
                    <a:pt x="1407939" y="0"/>
                  </a:lnTo>
                  <a:cubicBezTo>
                    <a:pt x="1443138" y="0"/>
                    <a:pt x="1471673" y="28535"/>
                    <a:pt x="1471673" y="63734"/>
                  </a:cubicBezTo>
                  <a:lnTo>
                    <a:pt x="1471673" y="742276"/>
                  </a:lnTo>
                  <a:cubicBezTo>
                    <a:pt x="1471673" y="759179"/>
                    <a:pt x="1464958" y="775390"/>
                    <a:pt x="1453005" y="787342"/>
                  </a:cubicBezTo>
                  <a:cubicBezTo>
                    <a:pt x="1441053" y="799295"/>
                    <a:pt x="1424842" y="806010"/>
                    <a:pt x="1407939" y="806010"/>
                  </a:cubicBezTo>
                  <a:lnTo>
                    <a:pt x="63734" y="806010"/>
                  </a:lnTo>
                  <a:cubicBezTo>
                    <a:pt x="46830" y="806010"/>
                    <a:pt x="30620" y="799295"/>
                    <a:pt x="18667" y="787342"/>
                  </a:cubicBezTo>
                  <a:cubicBezTo>
                    <a:pt x="6715" y="775390"/>
                    <a:pt x="0" y="759179"/>
                    <a:pt x="0" y="742276"/>
                  </a:cubicBezTo>
                  <a:lnTo>
                    <a:pt x="0" y="63734"/>
                  </a:lnTo>
                  <a:cubicBezTo>
                    <a:pt x="0" y="46830"/>
                    <a:pt x="6715" y="30620"/>
                    <a:pt x="18667" y="18667"/>
                  </a:cubicBezTo>
                  <a:cubicBezTo>
                    <a:pt x="30620" y="6715"/>
                    <a:pt x="46830" y="0"/>
                    <a:pt x="63734" y="0"/>
                  </a:cubicBezTo>
                  <a:close/>
                </a:path>
              </a:pathLst>
            </a:custGeom>
            <a:solidFill>
              <a:srgbClr val="1EF6DD">
                <a:alpha val="89804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471673" cy="844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87574" y="3450020"/>
            <a:ext cx="5334000" cy="3108715"/>
            <a:chOff x="0" y="0"/>
            <a:chExt cx="1404840" cy="81875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04840" cy="818756"/>
            </a:xfrm>
            <a:custGeom>
              <a:avLst/>
              <a:gdLst/>
              <a:ahLst/>
              <a:cxnLst/>
              <a:rect r="r" b="b" t="t" l="l"/>
              <a:pathLst>
                <a:path h="818756" w="1404840">
                  <a:moveTo>
                    <a:pt x="66766" y="0"/>
                  </a:moveTo>
                  <a:lnTo>
                    <a:pt x="1338074" y="0"/>
                  </a:lnTo>
                  <a:cubicBezTo>
                    <a:pt x="1374947" y="0"/>
                    <a:pt x="1404840" y="29892"/>
                    <a:pt x="1404840" y="66766"/>
                  </a:cubicBezTo>
                  <a:lnTo>
                    <a:pt x="1404840" y="751991"/>
                  </a:lnTo>
                  <a:cubicBezTo>
                    <a:pt x="1404840" y="788864"/>
                    <a:pt x="1374947" y="818756"/>
                    <a:pt x="1338074" y="818756"/>
                  </a:cubicBezTo>
                  <a:lnTo>
                    <a:pt x="66766" y="818756"/>
                  </a:lnTo>
                  <a:cubicBezTo>
                    <a:pt x="29892" y="818756"/>
                    <a:pt x="0" y="788864"/>
                    <a:pt x="0" y="751991"/>
                  </a:cubicBezTo>
                  <a:lnTo>
                    <a:pt x="0" y="66766"/>
                  </a:lnTo>
                  <a:cubicBezTo>
                    <a:pt x="0" y="29892"/>
                    <a:pt x="29892" y="0"/>
                    <a:pt x="66766" y="0"/>
                  </a:cubicBezTo>
                  <a:close/>
                </a:path>
              </a:pathLst>
            </a:custGeom>
            <a:solidFill>
              <a:srgbClr val="1EF6DD">
                <a:alpha val="34902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404840" cy="8568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687574" y="6825435"/>
            <a:ext cx="5334000" cy="2724389"/>
            <a:chOff x="0" y="0"/>
            <a:chExt cx="1404840" cy="71753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404840" cy="717534"/>
            </a:xfrm>
            <a:custGeom>
              <a:avLst/>
              <a:gdLst/>
              <a:ahLst/>
              <a:cxnLst/>
              <a:rect r="r" b="b" t="t" l="l"/>
              <a:pathLst>
                <a:path h="717534" w="1404840">
                  <a:moveTo>
                    <a:pt x="66766" y="0"/>
                  </a:moveTo>
                  <a:lnTo>
                    <a:pt x="1338074" y="0"/>
                  </a:lnTo>
                  <a:cubicBezTo>
                    <a:pt x="1374947" y="0"/>
                    <a:pt x="1404840" y="29892"/>
                    <a:pt x="1404840" y="66766"/>
                  </a:cubicBezTo>
                  <a:lnTo>
                    <a:pt x="1404840" y="650769"/>
                  </a:lnTo>
                  <a:cubicBezTo>
                    <a:pt x="1404840" y="687642"/>
                    <a:pt x="1374947" y="717534"/>
                    <a:pt x="1338074" y="717534"/>
                  </a:cubicBezTo>
                  <a:lnTo>
                    <a:pt x="66766" y="717534"/>
                  </a:lnTo>
                  <a:cubicBezTo>
                    <a:pt x="29892" y="717534"/>
                    <a:pt x="0" y="687642"/>
                    <a:pt x="0" y="650769"/>
                  </a:cubicBezTo>
                  <a:lnTo>
                    <a:pt x="0" y="66766"/>
                  </a:lnTo>
                  <a:cubicBezTo>
                    <a:pt x="0" y="29892"/>
                    <a:pt x="29892" y="0"/>
                    <a:pt x="66766" y="0"/>
                  </a:cubicBezTo>
                  <a:close/>
                </a:path>
              </a:pathLst>
            </a:custGeom>
            <a:solidFill>
              <a:srgbClr val="1EF6DD">
                <a:alpha val="34902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404840" cy="7556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6348814" y="3450020"/>
            <a:ext cx="5403420" cy="3060318"/>
            <a:chOff x="0" y="0"/>
            <a:chExt cx="1423123" cy="80601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423123" cy="806010"/>
            </a:xfrm>
            <a:custGeom>
              <a:avLst/>
              <a:gdLst/>
              <a:ahLst/>
              <a:cxnLst/>
              <a:rect r="r" b="b" t="t" l="l"/>
              <a:pathLst>
                <a:path h="806010" w="1423123">
                  <a:moveTo>
                    <a:pt x="65908" y="0"/>
                  </a:moveTo>
                  <a:lnTo>
                    <a:pt x="1357215" y="0"/>
                  </a:lnTo>
                  <a:cubicBezTo>
                    <a:pt x="1374695" y="0"/>
                    <a:pt x="1391459" y="6944"/>
                    <a:pt x="1403819" y="19304"/>
                  </a:cubicBezTo>
                  <a:cubicBezTo>
                    <a:pt x="1416179" y="31664"/>
                    <a:pt x="1423123" y="48428"/>
                    <a:pt x="1423123" y="65908"/>
                  </a:cubicBezTo>
                  <a:lnTo>
                    <a:pt x="1423123" y="740102"/>
                  </a:lnTo>
                  <a:cubicBezTo>
                    <a:pt x="1423123" y="757582"/>
                    <a:pt x="1416179" y="774345"/>
                    <a:pt x="1403819" y="786706"/>
                  </a:cubicBezTo>
                  <a:cubicBezTo>
                    <a:pt x="1391459" y="799066"/>
                    <a:pt x="1374695" y="806010"/>
                    <a:pt x="1357215" y="806010"/>
                  </a:cubicBezTo>
                  <a:lnTo>
                    <a:pt x="65908" y="806010"/>
                  </a:lnTo>
                  <a:cubicBezTo>
                    <a:pt x="29508" y="806010"/>
                    <a:pt x="0" y="776502"/>
                    <a:pt x="0" y="740102"/>
                  </a:cubicBezTo>
                  <a:lnTo>
                    <a:pt x="0" y="65908"/>
                  </a:lnTo>
                  <a:cubicBezTo>
                    <a:pt x="0" y="48428"/>
                    <a:pt x="6944" y="31664"/>
                    <a:pt x="19304" y="19304"/>
                  </a:cubicBezTo>
                  <a:cubicBezTo>
                    <a:pt x="31664" y="6944"/>
                    <a:pt x="48428" y="0"/>
                    <a:pt x="65908" y="0"/>
                  </a:cubicBezTo>
                  <a:close/>
                </a:path>
              </a:pathLst>
            </a:custGeom>
            <a:solidFill>
              <a:srgbClr val="1EF6DD">
                <a:alpha val="60000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423123" cy="844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6418234" y="6824662"/>
            <a:ext cx="5334000" cy="2676764"/>
            <a:chOff x="0" y="0"/>
            <a:chExt cx="1404840" cy="70499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404840" cy="704991"/>
            </a:xfrm>
            <a:custGeom>
              <a:avLst/>
              <a:gdLst/>
              <a:ahLst/>
              <a:cxnLst/>
              <a:rect r="r" b="b" t="t" l="l"/>
              <a:pathLst>
                <a:path h="704991" w="1404840">
                  <a:moveTo>
                    <a:pt x="66766" y="0"/>
                  </a:moveTo>
                  <a:lnTo>
                    <a:pt x="1338074" y="0"/>
                  </a:lnTo>
                  <a:cubicBezTo>
                    <a:pt x="1374947" y="0"/>
                    <a:pt x="1404840" y="29892"/>
                    <a:pt x="1404840" y="66766"/>
                  </a:cubicBezTo>
                  <a:lnTo>
                    <a:pt x="1404840" y="638226"/>
                  </a:lnTo>
                  <a:cubicBezTo>
                    <a:pt x="1404840" y="655933"/>
                    <a:pt x="1397805" y="672915"/>
                    <a:pt x="1385284" y="685436"/>
                  </a:cubicBezTo>
                  <a:cubicBezTo>
                    <a:pt x="1372763" y="697957"/>
                    <a:pt x="1355781" y="704991"/>
                    <a:pt x="1338074" y="704991"/>
                  </a:cubicBezTo>
                  <a:lnTo>
                    <a:pt x="66766" y="704991"/>
                  </a:lnTo>
                  <a:cubicBezTo>
                    <a:pt x="29892" y="704991"/>
                    <a:pt x="0" y="675099"/>
                    <a:pt x="0" y="638226"/>
                  </a:cubicBezTo>
                  <a:lnTo>
                    <a:pt x="0" y="66766"/>
                  </a:lnTo>
                  <a:cubicBezTo>
                    <a:pt x="0" y="29892"/>
                    <a:pt x="29892" y="0"/>
                    <a:pt x="66766" y="0"/>
                  </a:cubicBezTo>
                  <a:close/>
                </a:path>
              </a:pathLst>
            </a:custGeom>
            <a:solidFill>
              <a:srgbClr val="1EF6DD">
                <a:alpha val="60000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1404840" cy="743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2108218" y="6873060"/>
            <a:ext cx="5559012" cy="2676764"/>
            <a:chOff x="0" y="0"/>
            <a:chExt cx="1464102" cy="704991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464102" cy="704991"/>
            </a:xfrm>
            <a:custGeom>
              <a:avLst/>
              <a:gdLst/>
              <a:ahLst/>
              <a:cxnLst/>
              <a:rect r="r" b="b" t="t" l="l"/>
              <a:pathLst>
                <a:path h="704991" w="1464102">
                  <a:moveTo>
                    <a:pt x="64063" y="0"/>
                  </a:moveTo>
                  <a:lnTo>
                    <a:pt x="1400039" y="0"/>
                  </a:lnTo>
                  <a:cubicBezTo>
                    <a:pt x="1435420" y="0"/>
                    <a:pt x="1464102" y="28682"/>
                    <a:pt x="1464102" y="64063"/>
                  </a:cubicBezTo>
                  <a:lnTo>
                    <a:pt x="1464102" y="640928"/>
                  </a:lnTo>
                  <a:cubicBezTo>
                    <a:pt x="1464102" y="657919"/>
                    <a:pt x="1457353" y="674213"/>
                    <a:pt x="1445338" y="686228"/>
                  </a:cubicBezTo>
                  <a:cubicBezTo>
                    <a:pt x="1433324" y="698242"/>
                    <a:pt x="1417029" y="704991"/>
                    <a:pt x="1400039" y="704991"/>
                  </a:cubicBezTo>
                  <a:lnTo>
                    <a:pt x="64063" y="704991"/>
                  </a:lnTo>
                  <a:cubicBezTo>
                    <a:pt x="28682" y="704991"/>
                    <a:pt x="0" y="676309"/>
                    <a:pt x="0" y="640928"/>
                  </a:cubicBezTo>
                  <a:lnTo>
                    <a:pt x="0" y="64063"/>
                  </a:lnTo>
                  <a:cubicBezTo>
                    <a:pt x="0" y="28682"/>
                    <a:pt x="28682" y="0"/>
                    <a:pt x="64063" y="0"/>
                  </a:cubicBezTo>
                  <a:close/>
                </a:path>
              </a:pathLst>
            </a:custGeom>
            <a:solidFill>
              <a:srgbClr val="1EF6DD">
                <a:alpha val="89804"/>
              </a:srgbClr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1464102" cy="743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-10800000">
            <a:off x="12571861" y="135670"/>
            <a:ext cx="8616960" cy="893030"/>
          </a:xfrm>
          <a:custGeom>
            <a:avLst/>
            <a:gdLst/>
            <a:ahLst/>
            <a:cxnLst/>
            <a:rect r="r" b="b" t="t" l="l"/>
            <a:pathLst>
              <a:path h="893030" w="8616960">
                <a:moveTo>
                  <a:pt x="0" y="0"/>
                </a:moveTo>
                <a:lnTo>
                  <a:pt x="8616960" y="0"/>
                </a:lnTo>
                <a:lnTo>
                  <a:pt x="8616960" y="893030"/>
                </a:lnTo>
                <a:lnTo>
                  <a:pt x="0" y="8930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1" id="21"/>
          <p:cNvSpPr/>
          <p:nvPr/>
        </p:nvSpPr>
        <p:spPr>
          <a:xfrm flipH="false" flipV="false" rot="0">
            <a:off x="1653426" y="2583601"/>
            <a:ext cx="666750" cy="523818"/>
          </a:xfrm>
          <a:custGeom>
            <a:avLst/>
            <a:gdLst/>
            <a:ahLst/>
            <a:cxnLst/>
            <a:rect r="r" b="b" t="t" l="l"/>
            <a:pathLst>
              <a:path h="523818" w="666750">
                <a:moveTo>
                  <a:pt x="0" y="0"/>
                </a:moveTo>
                <a:lnTo>
                  <a:pt x="666750" y="0"/>
                </a:lnTo>
                <a:lnTo>
                  <a:pt x="666750" y="523818"/>
                </a:lnTo>
                <a:lnTo>
                  <a:pt x="0" y="5238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6481108" y="2494875"/>
            <a:ext cx="5349502" cy="685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75"/>
              </a:lnSpc>
            </a:pPr>
            <a:r>
              <a:rPr lang="en-US" sz="35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MEDIUM 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7175445" y="2571374"/>
            <a:ext cx="628625" cy="536045"/>
          </a:xfrm>
          <a:custGeom>
            <a:avLst/>
            <a:gdLst/>
            <a:ahLst/>
            <a:cxnLst/>
            <a:rect r="r" b="b" t="t" l="l"/>
            <a:pathLst>
              <a:path h="536045" w="628625">
                <a:moveTo>
                  <a:pt x="0" y="0"/>
                </a:moveTo>
                <a:lnTo>
                  <a:pt x="628625" y="0"/>
                </a:lnTo>
                <a:lnTo>
                  <a:pt x="628625" y="536045"/>
                </a:lnTo>
                <a:lnTo>
                  <a:pt x="0" y="5360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3268885" y="2518314"/>
            <a:ext cx="505559" cy="642165"/>
          </a:xfrm>
          <a:custGeom>
            <a:avLst/>
            <a:gdLst/>
            <a:ahLst/>
            <a:cxnLst/>
            <a:rect r="r" b="b" t="t" l="l"/>
            <a:pathLst>
              <a:path h="642165" w="505559">
                <a:moveTo>
                  <a:pt x="0" y="0"/>
                </a:moveTo>
                <a:lnTo>
                  <a:pt x="505560" y="0"/>
                </a:lnTo>
                <a:lnTo>
                  <a:pt x="505560" y="642165"/>
                </a:lnTo>
                <a:lnTo>
                  <a:pt x="0" y="6421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028700" y="810472"/>
            <a:ext cx="10307645" cy="1036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42"/>
              </a:lnSpc>
            </a:pPr>
            <a:r>
              <a:rPr lang="en-US" sz="69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Aplicación en negocio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969290" y="2494875"/>
            <a:ext cx="4770568" cy="685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75"/>
              </a:lnSpc>
            </a:pPr>
            <a:r>
              <a:rPr lang="en-US" sz="35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LOW 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63799" y="3514049"/>
            <a:ext cx="4770568" cy="2886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5651" indent="-377825" lvl="1">
              <a:lnSpc>
                <a:spcPts val="5775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Baja probabilidad de recompra</a:t>
            </a:r>
          </a:p>
          <a:p>
            <a:pPr algn="l" marL="755651" indent="-377825" lvl="1">
              <a:lnSpc>
                <a:spcPts val="5775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No priorizar inversión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963799" y="6977835"/>
            <a:ext cx="4770568" cy="2152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75"/>
              </a:lnSpc>
            </a:pPr>
            <a:r>
              <a:rPr lang="en-US" sz="35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ACCIÓN</a:t>
            </a:r>
          </a:p>
          <a:p>
            <a:pPr algn="l">
              <a:lnSpc>
                <a:spcPts val="5775"/>
              </a:lnSpc>
            </a:pPr>
            <a:r>
              <a:rPr lang="en-US" sz="3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Campañas masivas / no impactar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6638281" y="3475177"/>
            <a:ext cx="4770568" cy="2886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5651" indent="-377825" lvl="1">
              <a:lnSpc>
                <a:spcPts val="5775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Probabilidad media</a:t>
            </a:r>
          </a:p>
          <a:p>
            <a:pPr algn="l" marL="755651" indent="-377825" lvl="1">
              <a:lnSpc>
                <a:spcPts val="5775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Clientes recuperables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6630530" y="7010519"/>
            <a:ext cx="4909409" cy="2152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75"/>
              </a:lnSpc>
            </a:pPr>
            <a:r>
              <a:rPr lang="en-US" sz="35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ACCIÓN</a:t>
            </a:r>
          </a:p>
          <a:p>
            <a:pPr algn="l">
              <a:lnSpc>
                <a:spcPts val="5775"/>
              </a:lnSpc>
            </a:pPr>
            <a:r>
              <a:rPr lang="en-US" sz="3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Descuentos / campañas específicas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2571861" y="2494875"/>
            <a:ext cx="4770568" cy="685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75"/>
              </a:lnSpc>
            </a:pPr>
            <a:r>
              <a:rPr lang="en-US" sz="35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HIGH 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2247059" y="3871237"/>
            <a:ext cx="4770568" cy="2152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5651" indent="-377825" lvl="1">
              <a:lnSpc>
                <a:spcPts val="5775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Alta probabilidad de recompra</a:t>
            </a:r>
          </a:p>
          <a:p>
            <a:pPr algn="l" marL="755651" indent="-377825" lvl="1">
              <a:lnSpc>
                <a:spcPts val="5775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Clientes valiosos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2247059" y="6977835"/>
            <a:ext cx="5420172" cy="2152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75"/>
              </a:lnSpc>
            </a:pPr>
            <a:r>
              <a:rPr lang="en-US" sz="35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ACCIÓN</a:t>
            </a:r>
          </a:p>
          <a:p>
            <a:pPr algn="l">
              <a:lnSpc>
                <a:spcPts val="5775"/>
              </a:lnSpc>
            </a:pPr>
            <a:r>
              <a:rPr lang="en-US" sz="3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Fidelización / promociones exclusivas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028700" y="1895941"/>
            <a:ext cx="15988927" cy="4846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94"/>
              </a:lnSpc>
            </a:pPr>
            <a:r>
              <a:rPr lang="en-US" sz="3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Segmentación básica basada en probabilidad de recompra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DAHFCthMbk8</dc:identifier>
  <dcterms:modified xsi:type="dcterms:W3CDTF">2011-08-01T06:04:30Z</dcterms:modified>
  <cp:revision>1</cp:revision>
  <dc:title>Presentación Datos y Estadísticas Corporativo Geométrico Verde y Morado</dc:title>
</cp:coreProperties>
</file>