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Open Sauce" charset="1" panose="00000500000000000000"/>
      <p:regular r:id="rId13"/>
    </p:embeddedFont>
    <p:embeddedFont>
      <p:font typeface="Open Sauce Heavy" charset="1" panose="00000A00000000000000"/>
      <p:regular r:id="rId14"/>
    </p:embeddedFont>
    <p:embeddedFont>
      <p:font typeface="Open Sauce Bold" charset="1" panose="00000800000000000000"/>
      <p:regular r:id="rId15"/>
    </p:embeddedFont>
    <p:embeddedFont>
      <p:font typeface="Canva Sans" charset="1" panose="020B050303050104010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64403" y="-182097"/>
            <a:ext cx="12223109" cy="10651194"/>
            <a:chOff x="0" y="0"/>
            <a:chExt cx="9398000" cy="81893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398000" cy="8189367"/>
            </a:xfrm>
            <a:custGeom>
              <a:avLst/>
              <a:gdLst/>
              <a:ahLst/>
              <a:cxnLst/>
              <a:rect r="r" b="b" t="t" l="l"/>
              <a:pathLst>
                <a:path h="8189367" w="9398000">
                  <a:moveTo>
                    <a:pt x="9398000" y="0"/>
                  </a:moveTo>
                  <a:lnTo>
                    <a:pt x="0" y="8189367"/>
                  </a:lnTo>
                  <a:lnTo>
                    <a:pt x="9398000" y="8189367"/>
                  </a:lnTo>
                  <a:lnTo>
                    <a:pt x="9398000" y="0"/>
                  </a:lnTo>
                  <a:close/>
                </a:path>
              </a:pathLst>
            </a:custGeom>
            <a:blipFill>
              <a:blip r:embed="rId2"/>
              <a:stretch>
                <a:fillRect l="-3872" t="0" r="-3872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2911606">
            <a:off x="8281731" y="-4737821"/>
            <a:ext cx="2410021" cy="23647483"/>
            <a:chOff x="0" y="0"/>
            <a:chExt cx="634738" cy="62281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4738" cy="6228143"/>
            </a:xfrm>
            <a:custGeom>
              <a:avLst/>
              <a:gdLst/>
              <a:ahLst/>
              <a:cxnLst/>
              <a:rect r="r" b="b" t="t" l="l"/>
              <a:pathLst>
                <a:path h="6228143" w="634738">
                  <a:moveTo>
                    <a:pt x="0" y="0"/>
                  </a:moveTo>
                  <a:lnTo>
                    <a:pt x="634738" y="0"/>
                  </a:lnTo>
                  <a:lnTo>
                    <a:pt x="634738" y="6228143"/>
                  </a:lnTo>
                  <a:lnTo>
                    <a:pt x="0" y="6228143"/>
                  </a:lnTo>
                  <a:close/>
                </a:path>
              </a:pathLst>
            </a:custGeom>
            <a:gradFill rotWithShape="true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634738" cy="62662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31506" y="2862155"/>
            <a:ext cx="4544232" cy="4544232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3617754" y="8890732"/>
            <a:ext cx="11806576" cy="1396268"/>
            <a:chOff x="0" y="0"/>
            <a:chExt cx="1508702" cy="1784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8702" cy="178422"/>
            </a:xfrm>
            <a:custGeom>
              <a:avLst/>
              <a:gdLst/>
              <a:ahLst/>
              <a:cxnLst/>
              <a:rect r="r" b="b" t="t" l="l"/>
              <a:pathLst>
                <a:path h="178422" w="1508702">
                  <a:moveTo>
                    <a:pt x="203200" y="178422"/>
                  </a:moveTo>
                  <a:lnTo>
                    <a:pt x="1305502" y="178422"/>
                  </a:lnTo>
                  <a:lnTo>
                    <a:pt x="1508702" y="0"/>
                  </a:lnTo>
                  <a:lnTo>
                    <a:pt x="0" y="0"/>
                  </a:lnTo>
                  <a:lnTo>
                    <a:pt x="203200" y="178422"/>
                  </a:ln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-38100"/>
              <a:ext cx="1254702" cy="2165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8100000">
            <a:off x="14876196" y="-4778665"/>
            <a:ext cx="4584947" cy="9887645"/>
            <a:chOff x="0" y="0"/>
            <a:chExt cx="1207558" cy="260415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07558" cy="2604153"/>
            </a:xfrm>
            <a:custGeom>
              <a:avLst/>
              <a:gdLst/>
              <a:ahLst/>
              <a:cxnLst/>
              <a:rect r="r" b="b" t="t" l="l"/>
              <a:pathLst>
                <a:path h="2604153" w="1207558">
                  <a:moveTo>
                    <a:pt x="0" y="0"/>
                  </a:moveTo>
                  <a:lnTo>
                    <a:pt x="1207558" y="0"/>
                  </a:lnTo>
                  <a:lnTo>
                    <a:pt x="1207558" y="2604153"/>
                  </a:lnTo>
                  <a:lnTo>
                    <a:pt x="0" y="2604153"/>
                  </a:lnTo>
                  <a:close/>
                </a:path>
              </a:pathLst>
            </a:custGeom>
            <a:gradFill rotWithShape="true">
              <a:gsLst>
                <a:gs pos="0">
                  <a:srgbClr val="0B5285">
                    <a:alpha val="100000"/>
                  </a:srgbClr>
                </a:gs>
                <a:gs pos="50000">
                  <a:srgbClr val="0B5285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207558" cy="2642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8100000">
            <a:off x="7739032" y="6965659"/>
            <a:ext cx="4584947" cy="9887645"/>
            <a:chOff x="0" y="0"/>
            <a:chExt cx="1207558" cy="26041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07558" cy="2604153"/>
            </a:xfrm>
            <a:custGeom>
              <a:avLst/>
              <a:gdLst/>
              <a:ahLst/>
              <a:cxnLst/>
              <a:rect r="r" b="b" t="t" l="l"/>
              <a:pathLst>
                <a:path h="2604153" w="1207558">
                  <a:moveTo>
                    <a:pt x="0" y="0"/>
                  </a:moveTo>
                  <a:lnTo>
                    <a:pt x="1207558" y="0"/>
                  </a:lnTo>
                  <a:lnTo>
                    <a:pt x="1207558" y="2604153"/>
                  </a:lnTo>
                  <a:lnTo>
                    <a:pt x="0" y="2604153"/>
                  </a:lnTo>
                  <a:close/>
                </a:path>
              </a:pathLst>
            </a:custGeom>
            <a:gradFill rotWithShape="true">
              <a:gsLst>
                <a:gs pos="0">
                  <a:srgbClr val="0B5285">
                    <a:alpha val="100000"/>
                  </a:srgbClr>
                </a:gs>
                <a:gs pos="50000">
                  <a:srgbClr val="0B5285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207558" cy="2642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8100000">
            <a:off x="17477136" y="-2589616"/>
            <a:ext cx="3158636" cy="6487180"/>
            <a:chOff x="0" y="0"/>
            <a:chExt cx="831904" cy="170855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31904" cy="1708558"/>
            </a:xfrm>
            <a:custGeom>
              <a:avLst/>
              <a:gdLst/>
              <a:ahLst/>
              <a:cxnLst/>
              <a:rect r="r" b="b" t="t" l="l"/>
              <a:pathLst>
                <a:path h="1708558" w="831904">
                  <a:moveTo>
                    <a:pt x="0" y="0"/>
                  </a:moveTo>
                  <a:lnTo>
                    <a:pt x="831904" y="0"/>
                  </a:lnTo>
                  <a:lnTo>
                    <a:pt x="831904" y="1708558"/>
                  </a:lnTo>
                  <a:lnTo>
                    <a:pt x="0" y="170855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831904" cy="1746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8287351">
            <a:off x="5446030" y="8741331"/>
            <a:ext cx="4645285" cy="5898577"/>
            <a:chOff x="0" y="0"/>
            <a:chExt cx="1223450" cy="155353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23450" cy="1553535"/>
            </a:xfrm>
            <a:custGeom>
              <a:avLst/>
              <a:gdLst/>
              <a:ahLst/>
              <a:cxnLst/>
              <a:rect r="r" b="b" t="t" l="l"/>
              <a:pathLst>
                <a:path h="1553535" w="1223450">
                  <a:moveTo>
                    <a:pt x="0" y="0"/>
                  </a:moveTo>
                  <a:lnTo>
                    <a:pt x="1223450" y="0"/>
                  </a:lnTo>
                  <a:lnTo>
                    <a:pt x="1223450" y="1553535"/>
                  </a:lnTo>
                  <a:lnTo>
                    <a:pt x="0" y="1553535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223450" cy="15916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47924" y="1334992"/>
            <a:ext cx="6071041" cy="726845"/>
            <a:chOff x="0" y="0"/>
            <a:chExt cx="1508831" cy="18064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08831" cy="180642"/>
            </a:xfrm>
            <a:custGeom>
              <a:avLst/>
              <a:gdLst/>
              <a:ahLst/>
              <a:cxnLst/>
              <a:rect r="r" b="b" t="t" l="l"/>
              <a:pathLst>
                <a:path h="180642" w="1508831">
                  <a:moveTo>
                    <a:pt x="90321" y="0"/>
                  </a:moveTo>
                  <a:lnTo>
                    <a:pt x="1418510" y="0"/>
                  </a:lnTo>
                  <a:cubicBezTo>
                    <a:pt x="1442465" y="0"/>
                    <a:pt x="1465438" y="9516"/>
                    <a:pt x="1482377" y="26454"/>
                  </a:cubicBezTo>
                  <a:cubicBezTo>
                    <a:pt x="1499315" y="43393"/>
                    <a:pt x="1508831" y="66366"/>
                    <a:pt x="1508831" y="90321"/>
                  </a:cubicBezTo>
                  <a:lnTo>
                    <a:pt x="1508831" y="90321"/>
                  </a:lnTo>
                  <a:cubicBezTo>
                    <a:pt x="1508831" y="140204"/>
                    <a:pt x="1468393" y="180642"/>
                    <a:pt x="1418510" y="180642"/>
                  </a:cubicBezTo>
                  <a:lnTo>
                    <a:pt x="90321" y="180642"/>
                  </a:lnTo>
                  <a:cubicBezTo>
                    <a:pt x="40438" y="180642"/>
                    <a:pt x="0" y="140204"/>
                    <a:pt x="0" y="90321"/>
                  </a:cubicBezTo>
                  <a:lnTo>
                    <a:pt x="0" y="90321"/>
                  </a:lnTo>
                  <a:cubicBezTo>
                    <a:pt x="0" y="40438"/>
                    <a:pt x="40438" y="0"/>
                    <a:pt x="9032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508831" cy="2187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465775" y="1482096"/>
            <a:ext cx="374773" cy="432638"/>
          </a:xfrm>
          <a:custGeom>
            <a:avLst/>
            <a:gdLst/>
            <a:ahLst/>
            <a:cxnLst/>
            <a:rect r="r" b="b" t="t" l="l"/>
            <a:pathLst>
              <a:path h="432638" w="374773">
                <a:moveTo>
                  <a:pt x="0" y="0"/>
                </a:moveTo>
                <a:lnTo>
                  <a:pt x="374774" y="0"/>
                </a:lnTo>
                <a:lnTo>
                  <a:pt x="374774" y="432638"/>
                </a:lnTo>
                <a:lnTo>
                  <a:pt x="0" y="432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8" id="28"/>
          <p:cNvSpPr/>
          <p:nvPr/>
        </p:nvSpPr>
        <p:spPr>
          <a:xfrm>
            <a:off x="1047750" y="5174647"/>
            <a:ext cx="0" cy="1127799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9" id="29"/>
          <p:cNvSpPr txBox="true"/>
          <p:nvPr/>
        </p:nvSpPr>
        <p:spPr>
          <a:xfrm rot="0">
            <a:off x="1422999" y="5215316"/>
            <a:ext cx="7054347" cy="10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Extracting Actionable Insights from Customer Feedback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2547613"/>
            <a:ext cx="8422545" cy="21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</a:pPr>
            <a:r>
              <a:rPr lang="en-US" b="true" sz="6999" spc="-146">
                <a:solidFill>
                  <a:srgbClr val="0F5995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Mindful</a:t>
            </a:r>
            <a:r>
              <a:rPr lang="en-US" b="true" sz="6999" spc="-146">
                <a:solidFill>
                  <a:srgbClr val="0F5995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Chef Review Analysis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103257" y="1542535"/>
            <a:ext cx="5015708" cy="27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 spc="572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Business Intelligence Report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28700" y="7047821"/>
            <a:ext cx="2450834" cy="27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Prepared by: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47924" y="7398319"/>
            <a:ext cx="5778119" cy="10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Domingo Álvaro Martínez Romera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318210" y="593713"/>
            <a:ext cx="7651579" cy="81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Key</a:t>
            </a: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Topics in Reviews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296775" y="1729328"/>
            <a:ext cx="9694450" cy="422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2D3C4C"/>
                </a:solidFill>
                <a:latin typeface="Canva Sans"/>
                <a:ea typeface="Canva Sans"/>
                <a:cs typeface="Canva Sans"/>
                <a:sym typeface="Canva Sans"/>
              </a:rPr>
              <a:t>Two dominant them</a:t>
            </a:r>
            <a:r>
              <a:rPr lang="en-US" sz="2499">
                <a:solidFill>
                  <a:srgbClr val="2D3C4C"/>
                </a:solidFill>
                <a:latin typeface="Canva Sans"/>
                <a:ea typeface="Canva Sans"/>
                <a:cs typeface="Canva Sans"/>
                <a:sym typeface="Canva Sans"/>
              </a:rPr>
              <a:t>es explain most of the customer feedback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028700" y="2990280"/>
            <a:ext cx="16230600" cy="4306440"/>
            <a:chOff x="0" y="0"/>
            <a:chExt cx="21640800" cy="57419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840309" y="3660693"/>
              <a:ext cx="7976942" cy="2081227"/>
              <a:chOff x="0" y="0"/>
              <a:chExt cx="1575692" cy="41110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575692" cy="411107"/>
              </a:xfrm>
              <a:custGeom>
                <a:avLst/>
                <a:gdLst/>
                <a:ahLst/>
                <a:cxnLst/>
                <a:rect r="r" b="b" t="t" l="l"/>
                <a:pathLst>
                  <a:path h="411107" w="1575692">
                    <a:moveTo>
                      <a:pt x="129405" y="0"/>
                    </a:moveTo>
                    <a:lnTo>
                      <a:pt x="1446287" y="0"/>
                    </a:lnTo>
                    <a:cubicBezTo>
                      <a:pt x="1517756" y="0"/>
                      <a:pt x="1575692" y="57937"/>
                      <a:pt x="1575692" y="129405"/>
                    </a:cubicBezTo>
                    <a:lnTo>
                      <a:pt x="1575692" y="281702"/>
                    </a:lnTo>
                    <a:cubicBezTo>
                      <a:pt x="1575692" y="353170"/>
                      <a:pt x="1517756" y="411107"/>
                      <a:pt x="1446287" y="411107"/>
                    </a:cubicBezTo>
                    <a:lnTo>
                      <a:pt x="129405" y="411107"/>
                    </a:lnTo>
                    <a:cubicBezTo>
                      <a:pt x="57937" y="411107"/>
                      <a:pt x="0" y="353170"/>
                      <a:pt x="0" y="281702"/>
                    </a:cubicBezTo>
                    <a:lnTo>
                      <a:pt x="0" y="129405"/>
                    </a:lnTo>
                    <a:cubicBezTo>
                      <a:pt x="0" y="57937"/>
                      <a:pt x="57937" y="0"/>
                      <a:pt x="129405" y="0"/>
                    </a:cubicBezTo>
                    <a:close/>
                  </a:path>
                </a:pathLst>
              </a:custGeom>
              <a:ln w="76200" cap="rnd">
                <a:solidFill>
                  <a:srgbClr val="0F5995"/>
                </a:solidFill>
                <a:prstDash val="solid"/>
                <a:round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1575692" cy="4492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12256260" y="985762"/>
              <a:ext cx="9384540" cy="4690667"/>
            </a:xfrm>
            <a:custGeom>
              <a:avLst/>
              <a:gdLst/>
              <a:ahLst/>
              <a:cxnLst/>
              <a:rect r="r" b="b" t="t" l="l"/>
              <a:pathLst>
                <a:path h="4690667" w="9384540">
                  <a:moveTo>
                    <a:pt x="0" y="0"/>
                  </a:moveTo>
                  <a:lnTo>
                    <a:pt x="9384540" y="0"/>
                  </a:lnTo>
                  <a:lnTo>
                    <a:pt x="9384540" y="4690666"/>
                  </a:lnTo>
                  <a:lnTo>
                    <a:pt x="0" y="4690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4445" r="0" b="-109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0">
              <a:off x="3840309" y="985762"/>
              <a:ext cx="7882812" cy="2246561"/>
              <a:chOff x="0" y="0"/>
              <a:chExt cx="1557099" cy="443765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557099" cy="443765"/>
              </a:xfrm>
              <a:custGeom>
                <a:avLst/>
                <a:gdLst/>
                <a:ahLst/>
                <a:cxnLst/>
                <a:rect r="r" b="b" t="t" l="l"/>
                <a:pathLst>
                  <a:path h="443765" w="1557099">
                    <a:moveTo>
                      <a:pt x="130950" y="0"/>
                    </a:moveTo>
                    <a:lnTo>
                      <a:pt x="1426148" y="0"/>
                    </a:lnTo>
                    <a:cubicBezTo>
                      <a:pt x="1498470" y="0"/>
                      <a:pt x="1557099" y="58628"/>
                      <a:pt x="1557099" y="130950"/>
                    </a:cubicBezTo>
                    <a:lnTo>
                      <a:pt x="1557099" y="312815"/>
                    </a:lnTo>
                    <a:cubicBezTo>
                      <a:pt x="1557099" y="385137"/>
                      <a:pt x="1498470" y="443765"/>
                      <a:pt x="1426148" y="443765"/>
                    </a:cubicBezTo>
                    <a:lnTo>
                      <a:pt x="130950" y="443765"/>
                    </a:lnTo>
                    <a:cubicBezTo>
                      <a:pt x="58628" y="443765"/>
                      <a:pt x="0" y="385137"/>
                      <a:pt x="0" y="312815"/>
                    </a:cubicBezTo>
                    <a:lnTo>
                      <a:pt x="0" y="130950"/>
                    </a:lnTo>
                    <a:cubicBezTo>
                      <a:pt x="0" y="58628"/>
                      <a:pt x="58628" y="0"/>
                      <a:pt x="13095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76200" cap="rnd">
                <a:solidFill>
                  <a:srgbClr val="0F5995"/>
                </a:solidFill>
                <a:prstDash val="solid"/>
                <a:round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557099" cy="4818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5768731" y="1472138"/>
              <a:ext cx="4120097" cy="1226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779"/>
                </a:lnSpc>
                <a:spcBef>
                  <a:spcPct val="0"/>
                </a:spcBef>
              </a:pPr>
              <a:r>
                <a:rPr lang="en-US" b="true" sz="270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Product quality &amp; meal experience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5707644" y="4064401"/>
              <a:ext cx="4148142" cy="12261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779"/>
                </a:lnSpc>
                <a:spcBef>
                  <a:spcPct val="0"/>
                </a:spcBef>
              </a:pPr>
              <a:r>
                <a:rPr lang="en-US" b="true" sz="2700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Delivery, orders &amp; customer service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4457571" y="-57150"/>
              <a:ext cx="5148659" cy="67750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80"/>
                </a:lnSpc>
                <a:spcBef>
                  <a:spcPct val="0"/>
                </a:spcBef>
              </a:pPr>
              <a:r>
                <a:rPr lang="en-US" sz="3057">
                  <a:solidFill>
                    <a:srgbClr val="54799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Most fr</a:t>
              </a:r>
              <a:r>
                <a:rPr lang="en-US" sz="3057">
                  <a:solidFill>
                    <a:srgbClr val="54799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equent terms</a:t>
              </a:r>
            </a:p>
          </p:txBody>
        </p:sp>
        <p:grpSp>
          <p:nvGrpSpPr>
            <p:cNvPr name="Group 15" id="15"/>
            <p:cNvGrpSpPr/>
            <p:nvPr/>
          </p:nvGrpSpPr>
          <p:grpSpPr>
            <a:xfrm rot="0">
              <a:off x="0" y="985762"/>
              <a:ext cx="4724533" cy="2246561"/>
              <a:chOff x="0" y="0"/>
              <a:chExt cx="933241" cy="443765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933241" cy="443765"/>
              </a:xfrm>
              <a:custGeom>
                <a:avLst/>
                <a:gdLst/>
                <a:ahLst/>
                <a:cxnLst/>
                <a:rect r="r" b="b" t="t" l="l"/>
                <a:pathLst>
                  <a:path h="443765" w="933241">
                    <a:moveTo>
                      <a:pt x="218488" y="0"/>
                    </a:moveTo>
                    <a:lnTo>
                      <a:pt x="714753" y="0"/>
                    </a:lnTo>
                    <a:cubicBezTo>
                      <a:pt x="772699" y="0"/>
                      <a:pt x="828273" y="23019"/>
                      <a:pt x="869247" y="63994"/>
                    </a:cubicBezTo>
                    <a:cubicBezTo>
                      <a:pt x="910222" y="104968"/>
                      <a:pt x="933241" y="160542"/>
                      <a:pt x="933241" y="218488"/>
                    </a:cubicBezTo>
                    <a:lnTo>
                      <a:pt x="933241" y="225277"/>
                    </a:lnTo>
                    <a:cubicBezTo>
                      <a:pt x="933241" y="345945"/>
                      <a:pt x="835421" y="443765"/>
                      <a:pt x="714753" y="443765"/>
                    </a:cubicBezTo>
                    <a:lnTo>
                      <a:pt x="218488" y="443765"/>
                    </a:lnTo>
                    <a:cubicBezTo>
                      <a:pt x="97821" y="443765"/>
                      <a:pt x="0" y="345945"/>
                      <a:pt x="0" y="225277"/>
                    </a:cubicBezTo>
                    <a:lnTo>
                      <a:pt x="0" y="218488"/>
                    </a:lnTo>
                    <a:cubicBezTo>
                      <a:pt x="0" y="97821"/>
                      <a:pt x="97821" y="0"/>
                      <a:pt x="218488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76200" cap="rnd">
                <a:solidFill>
                  <a:srgbClr val="0F5995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933241" cy="48186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1835216" y="1582479"/>
              <a:ext cx="1053127" cy="1053127"/>
            </a:xfrm>
            <a:custGeom>
              <a:avLst/>
              <a:gdLst/>
              <a:ahLst/>
              <a:cxnLst/>
              <a:rect r="r" b="b" t="t" l="l"/>
              <a:pathLst>
                <a:path h="1053127" w="1053127">
                  <a:moveTo>
                    <a:pt x="0" y="0"/>
                  </a:moveTo>
                  <a:lnTo>
                    <a:pt x="1053127" y="0"/>
                  </a:lnTo>
                  <a:lnTo>
                    <a:pt x="1053127" y="1053127"/>
                  </a:lnTo>
                  <a:lnTo>
                    <a:pt x="0" y="1053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191511" y="3643516"/>
              <a:ext cx="4533022" cy="2098403"/>
              <a:chOff x="0" y="0"/>
              <a:chExt cx="895412" cy="414499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95412" cy="414499"/>
              </a:xfrm>
              <a:custGeom>
                <a:avLst/>
                <a:gdLst/>
                <a:ahLst/>
                <a:cxnLst/>
                <a:rect r="r" b="b" t="t" l="l"/>
                <a:pathLst>
                  <a:path h="414499" w="895412">
                    <a:moveTo>
                      <a:pt x="207250" y="0"/>
                    </a:moveTo>
                    <a:lnTo>
                      <a:pt x="688162" y="0"/>
                    </a:lnTo>
                    <a:cubicBezTo>
                      <a:pt x="802623" y="0"/>
                      <a:pt x="895412" y="92789"/>
                      <a:pt x="895412" y="207250"/>
                    </a:cubicBezTo>
                    <a:lnTo>
                      <a:pt x="895412" y="207250"/>
                    </a:lnTo>
                    <a:cubicBezTo>
                      <a:pt x="895412" y="262216"/>
                      <a:pt x="873577" y="314931"/>
                      <a:pt x="834710" y="353797"/>
                    </a:cubicBezTo>
                    <a:cubicBezTo>
                      <a:pt x="795843" y="392664"/>
                      <a:pt x="743128" y="414499"/>
                      <a:pt x="688162" y="414499"/>
                    </a:cubicBezTo>
                    <a:lnTo>
                      <a:pt x="207250" y="414499"/>
                    </a:lnTo>
                    <a:cubicBezTo>
                      <a:pt x="92789" y="414499"/>
                      <a:pt x="0" y="321711"/>
                      <a:pt x="0" y="207250"/>
                    </a:cubicBezTo>
                    <a:lnTo>
                      <a:pt x="0" y="207250"/>
                    </a:lnTo>
                    <a:cubicBezTo>
                      <a:pt x="0" y="92789"/>
                      <a:pt x="92789" y="0"/>
                      <a:pt x="20725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76200" cap="rnd">
                <a:solidFill>
                  <a:srgbClr val="0F5995"/>
                </a:solidFill>
                <a:prstDash val="solid"/>
                <a:round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895412" cy="45259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1835216" y="4174256"/>
              <a:ext cx="1054100" cy="1054100"/>
            </a:xfrm>
            <a:custGeom>
              <a:avLst/>
              <a:gdLst/>
              <a:ahLst/>
              <a:cxnLst/>
              <a:rect r="r" b="b" t="t" l="l"/>
              <a:pathLst>
                <a:path h="1054100" w="1054100">
                  <a:moveTo>
                    <a:pt x="0" y="0"/>
                  </a:moveTo>
                  <a:lnTo>
                    <a:pt x="1054100" y="0"/>
                  </a:lnTo>
                  <a:lnTo>
                    <a:pt x="1054100" y="1054100"/>
                  </a:lnTo>
                  <a:lnTo>
                    <a:pt x="0" y="1054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5400000">
            <a:off x="11137505" y="-3675833"/>
            <a:ext cx="1657903" cy="26267763"/>
            <a:chOff x="0" y="0"/>
            <a:chExt cx="436649" cy="691825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36649" cy="6918258"/>
            </a:xfrm>
            <a:custGeom>
              <a:avLst/>
              <a:gdLst/>
              <a:ahLst/>
              <a:cxnLst/>
              <a:rect r="r" b="b" t="t" l="l"/>
              <a:pathLst>
                <a:path h="6918258" w="436649">
                  <a:moveTo>
                    <a:pt x="0" y="0"/>
                  </a:moveTo>
                  <a:lnTo>
                    <a:pt x="436649" y="0"/>
                  </a:lnTo>
                  <a:lnTo>
                    <a:pt x="436649" y="6918258"/>
                  </a:lnTo>
                  <a:lnTo>
                    <a:pt x="0" y="6918258"/>
                  </a:lnTo>
                  <a:close/>
                </a:path>
              </a:pathLst>
            </a:custGeom>
            <a:gradFill rotWithShape="true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436649" cy="69563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64994" y="1667461"/>
            <a:ext cx="13158013" cy="6490101"/>
          </a:xfrm>
          <a:custGeom>
            <a:avLst/>
            <a:gdLst/>
            <a:ahLst/>
            <a:cxnLst/>
            <a:rect r="r" b="b" t="t" l="l"/>
            <a:pathLst>
              <a:path h="6490101" w="13158013">
                <a:moveTo>
                  <a:pt x="0" y="0"/>
                </a:moveTo>
                <a:lnTo>
                  <a:pt x="13158012" y="0"/>
                </a:lnTo>
                <a:lnTo>
                  <a:pt x="13158012" y="6490101"/>
                </a:lnTo>
                <a:lnTo>
                  <a:pt x="0" y="6490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131089" y="593713"/>
            <a:ext cx="8025822" cy="81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Sentiment by Topic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717671" y="8618705"/>
            <a:ext cx="8852658" cy="1279189"/>
            <a:chOff x="0" y="0"/>
            <a:chExt cx="11803544" cy="1705586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1803544" cy="1705586"/>
              <a:chOff x="0" y="0"/>
              <a:chExt cx="2331564" cy="336906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331564" cy="336906"/>
              </a:xfrm>
              <a:custGeom>
                <a:avLst/>
                <a:gdLst/>
                <a:ahLst/>
                <a:cxnLst/>
                <a:rect r="r" b="b" t="t" l="l"/>
                <a:pathLst>
                  <a:path h="336906" w="2331564">
                    <a:moveTo>
                      <a:pt x="43727" y="0"/>
                    </a:moveTo>
                    <a:lnTo>
                      <a:pt x="2287838" y="0"/>
                    </a:lnTo>
                    <a:cubicBezTo>
                      <a:pt x="2299435" y="0"/>
                      <a:pt x="2310557" y="4607"/>
                      <a:pt x="2318757" y="12807"/>
                    </a:cubicBezTo>
                    <a:cubicBezTo>
                      <a:pt x="2326957" y="21008"/>
                      <a:pt x="2331564" y="32130"/>
                      <a:pt x="2331564" y="43727"/>
                    </a:cubicBezTo>
                    <a:lnTo>
                      <a:pt x="2331564" y="293179"/>
                    </a:lnTo>
                    <a:cubicBezTo>
                      <a:pt x="2331564" y="317329"/>
                      <a:pt x="2311987" y="336906"/>
                      <a:pt x="2287838" y="336906"/>
                    </a:cubicBezTo>
                    <a:lnTo>
                      <a:pt x="43727" y="336906"/>
                    </a:lnTo>
                    <a:cubicBezTo>
                      <a:pt x="32130" y="336906"/>
                      <a:pt x="21008" y="332299"/>
                      <a:pt x="12807" y="324099"/>
                    </a:cubicBezTo>
                    <a:cubicBezTo>
                      <a:pt x="4607" y="315898"/>
                      <a:pt x="0" y="304776"/>
                      <a:pt x="0" y="293179"/>
                    </a:cubicBezTo>
                    <a:lnTo>
                      <a:pt x="0" y="43727"/>
                    </a:lnTo>
                    <a:cubicBezTo>
                      <a:pt x="0" y="32130"/>
                      <a:pt x="4607" y="21008"/>
                      <a:pt x="12807" y="12807"/>
                    </a:cubicBezTo>
                    <a:cubicBezTo>
                      <a:pt x="21008" y="4607"/>
                      <a:pt x="32130" y="0"/>
                      <a:pt x="43727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153953">
                      <a:alpha val="100000"/>
                    </a:srgbClr>
                  </a:gs>
                  <a:gs pos="100000">
                    <a:srgbClr val="065D9B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2331564" cy="37500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281402" y="263268"/>
              <a:ext cx="9240740" cy="11314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</a:t>
              </a:r>
              <a:r>
                <a:rPr lang="en-US" sz="2499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roduct experience drives satisfaction, while service is the main source of dissatisfaction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8100000">
            <a:off x="17669820" y="-3609081"/>
            <a:ext cx="5611903" cy="10553085"/>
            <a:chOff x="0" y="0"/>
            <a:chExt cx="1478032" cy="277941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78032" cy="2779413"/>
            </a:xfrm>
            <a:custGeom>
              <a:avLst/>
              <a:gdLst/>
              <a:ahLst/>
              <a:cxnLst/>
              <a:rect r="r" b="b" t="t" l="l"/>
              <a:pathLst>
                <a:path h="2779413" w="1478032">
                  <a:moveTo>
                    <a:pt x="0" y="0"/>
                  </a:moveTo>
                  <a:lnTo>
                    <a:pt x="1478032" y="0"/>
                  </a:lnTo>
                  <a:lnTo>
                    <a:pt x="1478032" y="2779413"/>
                  </a:lnTo>
                  <a:lnTo>
                    <a:pt x="0" y="2779413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478032" cy="2817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72100" y="8117564"/>
            <a:ext cx="9143800" cy="1650664"/>
            <a:chOff x="0" y="0"/>
            <a:chExt cx="12191734" cy="2200886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12191734" cy="2200886"/>
              <a:chOff x="0" y="0"/>
              <a:chExt cx="2408244" cy="43474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2408244" cy="434743"/>
              </a:xfrm>
              <a:custGeom>
                <a:avLst/>
                <a:gdLst/>
                <a:ahLst/>
                <a:cxnLst/>
                <a:rect r="r" b="b" t="t" l="l"/>
                <a:pathLst>
                  <a:path h="434743" w="2408244">
                    <a:moveTo>
                      <a:pt x="42334" y="0"/>
                    </a:moveTo>
                    <a:lnTo>
                      <a:pt x="2365909" y="0"/>
                    </a:lnTo>
                    <a:cubicBezTo>
                      <a:pt x="2389290" y="0"/>
                      <a:pt x="2408244" y="18954"/>
                      <a:pt x="2408244" y="42334"/>
                    </a:cubicBezTo>
                    <a:lnTo>
                      <a:pt x="2408244" y="392409"/>
                    </a:lnTo>
                    <a:cubicBezTo>
                      <a:pt x="2408244" y="415789"/>
                      <a:pt x="2389290" y="434743"/>
                      <a:pt x="2365909" y="434743"/>
                    </a:cubicBezTo>
                    <a:lnTo>
                      <a:pt x="42334" y="434743"/>
                    </a:lnTo>
                    <a:cubicBezTo>
                      <a:pt x="18954" y="434743"/>
                      <a:pt x="0" y="415789"/>
                      <a:pt x="0" y="392409"/>
                    </a:cubicBezTo>
                    <a:lnTo>
                      <a:pt x="0" y="42334"/>
                    </a:lnTo>
                    <a:cubicBezTo>
                      <a:pt x="0" y="18954"/>
                      <a:pt x="18954" y="0"/>
                      <a:pt x="42334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153953">
                      <a:alpha val="100000"/>
                    </a:srgbClr>
                  </a:gs>
                  <a:gs pos="100000">
                    <a:srgbClr val="065D9B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2408244" cy="4728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 marL="0" indent="0" lvl="0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6" id="6"/>
            <p:cNvSpPr txBox="true"/>
            <p:nvPr/>
          </p:nvSpPr>
          <p:spPr>
            <a:xfrm rot="0">
              <a:off x="637742" y="510918"/>
              <a:ext cx="10916249" cy="11314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</a:t>
              </a:r>
              <a:r>
                <a:rPr lang="en-US" sz="2499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ustomer dissatisfaction stems from end-to-end operational failures, not product quality issues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929107" y="3102342"/>
            <a:ext cx="5607431" cy="3953438"/>
            <a:chOff x="0" y="0"/>
            <a:chExt cx="1476854" cy="10412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76854" cy="1041235"/>
            </a:xfrm>
            <a:custGeom>
              <a:avLst/>
              <a:gdLst/>
              <a:ahLst/>
              <a:cxnLst/>
              <a:rect r="r" b="b" t="t" l="l"/>
              <a:pathLst>
                <a:path h="1041235" w="1476854">
                  <a:moveTo>
                    <a:pt x="49704" y="0"/>
                  </a:moveTo>
                  <a:lnTo>
                    <a:pt x="1427151" y="0"/>
                  </a:lnTo>
                  <a:cubicBezTo>
                    <a:pt x="1440333" y="0"/>
                    <a:pt x="1452975" y="5237"/>
                    <a:pt x="1462296" y="14558"/>
                  </a:cubicBezTo>
                  <a:cubicBezTo>
                    <a:pt x="1471618" y="23879"/>
                    <a:pt x="1476854" y="36521"/>
                    <a:pt x="1476854" y="49704"/>
                  </a:cubicBezTo>
                  <a:lnTo>
                    <a:pt x="1476854" y="991531"/>
                  </a:lnTo>
                  <a:cubicBezTo>
                    <a:pt x="1476854" y="1018982"/>
                    <a:pt x="1454601" y="1041235"/>
                    <a:pt x="1427151" y="1041235"/>
                  </a:cubicBezTo>
                  <a:lnTo>
                    <a:pt x="49704" y="1041235"/>
                  </a:lnTo>
                  <a:cubicBezTo>
                    <a:pt x="36521" y="1041235"/>
                    <a:pt x="23879" y="1035998"/>
                    <a:pt x="14558" y="1026677"/>
                  </a:cubicBezTo>
                  <a:cubicBezTo>
                    <a:pt x="5237" y="1017356"/>
                    <a:pt x="0" y="1004713"/>
                    <a:pt x="0" y="991531"/>
                  </a:cubicBezTo>
                  <a:lnTo>
                    <a:pt x="0" y="49704"/>
                  </a:lnTo>
                  <a:cubicBezTo>
                    <a:pt x="0" y="36521"/>
                    <a:pt x="5237" y="23879"/>
                    <a:pt x="14558" y="14558"/>
                  </a:cubicBezTo>
                  <a:cubicBezTo>
                    <a:pt x="23879" y="5237"/>
                    <a:pt x="36521" y="0"/>
                    <a:pt x="49704" y="0"/>
                  </a:cubicBezTo>
                  <a:close/>
                </a:path>
              </a:pathLst>
            </a:custGeom>
            <a:solidFill>
              <a:srgbClr val="54799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76854" cy="1079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8100000">
            <a:off x="-878979" y="-3361268"/>
            <a:ext cx="5268789" cy="10381528"/>
            <a:chOff x="0" y="0"/>
            <a:chExt cx="1387665" cy="27342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87665" cy="2734230"/>
            </a:xfrm>
            <a:custGeom>
              <a:avLst/>
              <a:gdLst/>
              <a:ahLst/>
              <a:cxnLst/>
              <a:rect r="r" b="b" t="t" l="l"/>
              <a:pathLst>
                <a:path h="2734230" w="1387665">
                  <a:moveTo>
                    <a:pt x="0" y="0"/>
                  </a:moveTo>
                  <a:lnTo>
                    <a:pt x="1387665" y="0"/>
                  </a:lnTo>
                  <a:lnTo>
                    <a:pt x="1387665" y="2734230"/>
                  </a:lnTo>
                  <a:lnTo>
                    <a:pt x="0" y="2734230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87665" cy="27723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748360" y="2591855"/>
            <a:ext cx="9306129" cy="4770864"/>
          </a:xfrm>
          <a:custGeom>
            <a:avLst/>
            <a:gdLst/>
            <a:ahLst/>
            <a:cxnLst/>
            <a:rect r="r" b="b" t="t" l="l"/>
            <a:pathLst>
              <a:path h="4770864" w="9306129">
                <a:moveTo>
                  <a:pt x="0" y="0"/>
                </a:moveTo>
                <a:lnTo>
                  <a:pt x="9306129" y="0"/>
                </a:lnTo>
                <a:lnTo>
                  <a:pt x="9306129" y="4770863"/>
                </a:lnTo>
                <a:lnTo>
                  <a:pt x="0" y="47708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567864" y="593713"/>
            <a:ext cx="11152272" cy="81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Roo</a:t>
            </a: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 Causes of Delivery Issues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29107" y="3591799"/>
            <a:ext cx="560743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AFCFB"/>
                </a:solidFill>
                <a:latin typeface="Canva Sans"/>
                <a:ea typeface="Canva Sans"/>
                <a:cs typeface="Canva Sans"/>
                <a:sym typeface="Canva Sans"/>
              </a:rPr>
              <a:t>Delivery delays and missing orders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929107" y="4528411"/>
            <a:ext cx="560743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AFCFB"/>
                </a:solidFill>
                <a:latin typeface="Canva Sans"/>
                <a:ea typeface="Canva Sans"/>
                <a:cs typeface="Canva Sans"/>
                <a:sym typeface="Canva Sans"/>
              </a:rPr>
              <a:t>Incomplete or incorrect orders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929107" y="5095875"/>
            <a:ext cx="560743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AFCFB"/>
                </a:solidFill>
                <a:latin typeface="Canva Sans"/>
                <a:ea typeface="Canva Sans"/>
                <a:cs typeface="Canva Sans"/>
                <a:sym typeface="Canva Sans"/>
              </a:rPr>
              <a:t>Subscription and billing issues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929107" y="5830869"/>
            <a:ext cx="5607431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AFCFB"/>
                </a:solidFill>
                <a:latin typeface="Canva Sans"/>
                <a:ea typeface="Canva Sans"/>
                <a:cs typeface="Canva Sans"/>
                <a:sym typeface="Canva Sans"/>
              </a:rPr>
              <a:t>Poor customer service experience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021450" y="1594533"/>
            <a:ext cx="969445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54799A"/>
                </a:solidFill>
                <a:latin typeface="Canva Sans"/>
                <a:ea typeface="Canva Sans"/>
                <a:cs typeface="Canva Sans"/>
                <a:sym typeface="Canva Sans"/>
              </a:rPr>
              <a:t>Based on NLP analysis of negative delivery reviews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94699" y="8696819"/>
            <a:ext cx="10988461" cy="1115371"/>
            <a:chOff x="0" y="0"/>
            <a:chExt cx="2894080" cy="2937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94080" cy="293760"/>
            </a:xfrm>
            <a:custGeom>
              <a:avLst/>
              <a:gdLst/>
              <a:ahLst/>
              <a:cxnLst/>
              <a:rect r="r" b="b" t="t" l="l"/>
              <a:pathLst>
                <a:path h="293760" w="2894080">
                  <a:moveTo>
                    <a:pt x="35227" y="0"/>
                  </a:moveTo>
                  <a:lnTo>
                    <a:pt x="2858853" y="0"/>
                  </a:lnTo>
                  <a:cubicBezTo>
                    <a:pt x="2868196" y="0"/>
                    <a:pt x="2877156" y="3711"/>
                    <a:pt x="2883762" y="10318"/>
                  </a:cubicBezTo>
                  <a:cubicBezTo>
                    <a:pt x="2890369" y="16924"/>
                    <a:pt x="2894080" y="25885"/>
                    <a:pt x="2894080" y="35227"/>
                  </a:cubicBezTo>
                  <a:lnTo>
                    <a:pt x="2894080" y="258533"/>
                  </a:lnTo>
                  <a:cubicBezTo>
                    <a:pt x="2894080" y="277988"/>
                    <a:pt x="2878308" y="293760"/>
                    <a:pt x="2858853" y="293760"/>
                  </a:cubicBezTo>
                  <a:lnTo>
                    <a:pt x="35227" y="293760"/>
                  </a:lnTo>
                  <a:cubicBezTo>
                    <a:pt x="15772" y="293760"/>
                    <a:pt x="0" y="277988"/>
                    <a:pt x="0" y="258533"/>
                  </a:cubicBezTo>
                  <a:lnTo>
                    <a:pt x="0" y="35227"/>
                  </a:lnTo>
                  <a:cubicBezTo>
                    <a:pt x="0" y="15772"/>
                    <a:pt x="15772" y="0"/>
                    <a:pt x="3522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894080" cy="3413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99"/>
                </a:lnSpc>
              </a:pPr>
              <a:r>
                <a:rPr lang="en-US" sz="24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The company shows a higher share of negative reviews compared to the sector, indicating a clear gap in customer satisfaction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18055" y="1715133"/>
            <a:ext cx="10741750" cy="6676887"/>
          </a:xfrm>
          <a:custGeom>
            <a:avLst/>
            <a:gdLst/>
            <a:ahLst/>
            <a:cxnLst/>
            <a:rect r="r" b="b" t="t" l="l"/>
            <a:pathLst>
              <a:path h="6676887" w="10741750">
                <a:moveTo>
                  <a:pt x="0" y="0"/>
                </a:moveTo>
                <a:lnTo>
                  <a:pt x="10741750" y="0"/>
                </a:lnTo>
                <a:lnTo>
                  <a:pt x="10741750" y="6676886"/>
                </a:lnTo>
                <a:lnTo>
                  <a:pt x="0" y="6676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58077" y="593713"/>
            <a:ext cx="7661706" cy="81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Comparison with Sector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6719863" y="-4362492"/>
            <a:ext cx="1976563" cy="14906670"/>
            <a:chOff x="0" y="0"/>
            <a:chExt cx="520576" cy="39260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20576" cy="3926037"/>
            </a:xfrm>
            <a:custGeom>
              <a:avLst/>
              <a:gdLst/>
              <a:ahLst/>
              <a:cxnLst/>
              <a:rect r="r" b="b" t="t" l="l"/>
              <a:pathLst>
                <a:path h="3926037" w="520576">
                  <a:moveTo>
                    <a:pt x="0" y="0"/>
                  </a:moveTo>
                  <a:lnTo>
                    <a:pt x="520576" y="0"/>
                  </a:lnTo>
                  <a:lnTo>
                    <a:pt x="520576" y="3926037"/>
                  </a:lnTo>
                  <a:lnTo>
                    <a:pt x="0" y="3926037"/>
                  </a:lnTo>
                  <a:close/>
                </a:path>
              </a:pathLst>
            </a:custGeom>
            <a:gradFill rotWithShape="true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20576" cy="39641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19863" y="-431599"/>
            <a:ext cx="1976563" cy="13038508"/>
            <a:chOff x="0" y="0"/>
            <a:chExt cx="520576" cy="34340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0576" cy="3434010"/>
            </a:xfrm>
            <a:custGeom>
              <a:avLst/>
              <a:gdLst/>
              <a:ahLst/>
              <a:cxnLst/>
              <a:rect r="r" b="b" t="t" l="l"/>
              <a:pathLst>
                <a:path h="3434010" w="520576">
                  <a:moveTo>
                    <a:pt x="0" y="0"/>
                  </a:moveTo>
                  <a:lnTo>
                    <a:pt x="520576" y="0"/>
                  </a:lnTo>
                  <a:lnTo>
                    <a:pt x="520576" y="3434010"/>
                  </a:lnTo>
                  <a:lnTo>
                    <a:pt x="0" y="3434010"/>
                  </a:lnTo>
                  <a:close/>
                </a:path>
              </a:pathLst>
            </a:custGeom>
            <a:gradFill rotWithShape="true">
              <a:gsLst>
                <a:gs pos="0">
                  <a:srgbClr val="366980">
                    <a:alpha val="100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20576" cy="3472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386360" y="1620738"/>
            <a:ext cx="11588905" cy="6702311"/>
          </a:xfrm>
          <a:custGeom>
            <a:avLst/>
            <a:gdLst/>
            <a:ahLst/>
            <a:cxnLst/>
            <a:rect r="r" b="b" t="t" l="l"/>
            <a:pathLst>
              <a:path h="6702311" w="11588905">
                <a:moveTo>
                  <a:pt x="0" y="0"/>
                </a:moveTo>
                <a:lnTo>
                  <a:pt x="11588904" y="0"/>
                </a:lnTo>
                <a:lnTo>
                  <a:pt x="11588904" y="6702311"/>
                </a:lnTo>
                <a:lnTo>
                  <a:pt x="0" y="67023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352878" y="593713"/>
            <a:ext cx="4175057" cy="812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00"/>
              </a:lnSpc>
            </a:pPr>
            <a:r>
              <a:rPr lang="en-US" b="true" sz="5000">
                <a:solidFill>
                  <a:srgbClr val="0F5995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Gap Analysis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2905548" y="8537249"/>
            <a:ext cx="11069716" cy="1442101"/>
            <a:chOff x="0" y="0"/>
            <a:chExt cx="2915481" cy="37981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15481" cy="379813"/>
            </a:xfrm>
            <a:custGeom>
              <a:avLst/>
              <a:gdLst/>
              <a:ahLst/>
              <a:cxnLst/>
              <a:rect r="r" b="b" t="t" l="l"/>
              <a:pathLst>
                <a:path h="379813" w="2915481">
                  <a:moveTo>
                    <a:pt x="34969" y="0"/>
                  </a:moveTo>
                  <a:lnTo>
                    <a:pt x="2880512" y="0"/>
                  </a:lnTo>
                  <a:cubicBezTo>
                    <a:pt x="2889786" y="0"/>
                    <a:pt x="2898681" y="3684"/>
                    <a:pt x="2905239" y="10242"/>
                  </a:cubicBezTo>
                  <a:cubicBezTo>
                    <a:pt x="2911796" y="16800"/>
                    <a:pt x="2915481" y="25695"/>
                    <a:pt x="2915481" y="34969"/>
                  </a:cubicBezTo>
                  <a:lnTo>
                    <a:pt x="2915481" y="344844"/>
                  </a:lnTo>
                  <a:cubicBezTo>
                    <a:pt x="2915481" y="364157"/>
                    <a:pt x="2899825" y="379813"/>
                    <a:pt x="2880512" y="379813"/>
                  </a:cubicBezTo>
                  <a:lnTo>
                    <a:pt x="34969" y="379813"/>
                  </a:lnTo>
                  <a:cubicBezTo>
                    <a:pt x="25695" y="379813"/>
                    <a:pt x="16800" y="376128"/>
                    <a:pt x="10242" y="369570"/>
                  </a:cubicBezTo>
                  <a:cubicBezTo>
                    <a:pt x="3684" y="363013"/>
                    <a:pt x="0" y="354118"/>
                    <a:pt x="0" y="344844"/>
                  </a:cubicBezTo>
                  <a:lnTo>
                    <a:pt x="0" y="34969"/>
                  </a:lnTo>
                  <a:cubicBezTo>
                    <a:pt x="0" y="25695"/>
                    <a:pt x="3684" y="16800"/>
                    <a:pt x="10242" y="10242"/>
                  </a:cubicBezTo>
                  <a:cubicBezTo>
                    <a:pt x="16800" y="3684"/>
                    <a:pt x="25695" y="0"/>
                    <a:pt x="3496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915481" cy="4274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99"/>
                </a:lnSpc>
              </a:pPr>
              <a:r>
                <a:rPr lang="en-US" sz="24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The company outperforms the sector in product quality, but significantly underperforms in delivery and service, which represents the main improvement opportunity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727855" y="-714280"/>
            <a:ext cx="11408609" cy="12152274"/>
            <a:chOff x="0" y="0"/>
            <a:chExt cx="5325529" cy="5672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25491" cy="5672709"/>
            </a:xfrm>
            <a:custGeom>
              <a:avLst/>
              <a:gdLst/>
              <a:ahLst/>
              <a:cxnLst/>
              <a:rect r="r" b="b" t="t" l="l"/>
              <a:pathLst>
                <a:path h="5672709" w="5325491">
                  <a:moveTo>
                    <a:pt x="0" y="0"/>
                  </a:moveTo>
                  <a:lnTo>
                    <a:pt x="0" y="5672709"/>
                  </a:lnTo>
                  <a:lnTo>
                    <a:pt x="5325491" y="56727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259" t="0" r="-3259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-2612396">
            <a:off x="5058755" y="-3176255"/>
            <a:ext cx="1291100" cy="18309165"/>
            <a:chOff x="0" y="0"/>
            <a:chExt cx="340043" cy="48221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40043" cy="4822167"/>
            </a:xfrm>
            <a:custGeom>
              <a:avLst/>
              <a:gdLst/>
              <a:ahLst/>
              <a:cxnLst/>
              <a:rect r="r" b="b" t="t" l="l"/>
              <a:pathLst>
                <a:path h="4822167" w="340043">
                  <a:moveTo>
                    <a:pt x="0" y="0"/>
                  </a:moveTo>
                  <a:lnTo>
                    <a:pt x="340043" y="0"/>
                  </a:lnTo>
                  <a:lnTo>
                    <a:pt x="340043" y="4822167"/>
                  </a:lnTo>
                  <a:lnTo>
                    <a:pt x="0" y="4822167"/>
                  </a:lnTo>
                  <a:close/>
                </a:path>
              </a:pathLst>
            </a:custGeom>
            <a:gradFill rotWithShape="true">
              <a:gsLst>
                <a:gs pos="0">
                  <a:srgbClr val="0B5285">
                    <a:alpha val="100000"/>
                  </a:srgbClr>
                </a:gs>
                <a:gs pos="50000">
                  <a:srgbClr val="0B5285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340043" cy="48602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457849" y="1206185"/>
            <a:ext cx="374773" cy="432638"/>
          </a:xfrm>
          <a:custGeom>
            <a:avLst/>
            <a:gdLst/>
            <a:ahLst/>
            <a:cxnLst/>
            <a:rect r="r" b="b" t="t" l="l"/>
            <a:pathLst>
              <a:path h="432638" w="374773">
                <a:moveTo>
                  <a:pt x="0" y="0"/>
                </a:moveTo>
                <a:lnTo>
                  <a:pt x="374774" y="0"/>
                </a:lnTo>
                <a:lnTo>
                  <a:pt x="374774" y="432638"/>
                </a:lnTo>
                <a:lnTo>
                  <a:pt x="0" y="4326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892316" y="1191648"/>
            <a:ext cx="4336376" cy="414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423"/>
              </a:lnSpc>
              <a:spcBef>
                <a:spcPct val="0"/>
              </a:spcBef>
            </a:pPr>
            <a:r>
              <a:rPr lang="en-US" sz="2445" spc="875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NLP Analytics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84054" y="638175"/>
            <a:ext cx="11075246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6000"/>
              </a:lnSpc>
            </a:pPr>
            <a:r>
              <a:rPr lang="en-US" b="true" sz="5000" spc="-105">
                <a:solidFill>
                  <a:srgbClr val="0F5995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Conclusions &amp; Recommendations</a:t>
            </a:r>
          </a:p>
        </p:txBody>
      </p:sp>
      <p:grpSp>
        <p:nvGrpSpPr>
          <p:cNvPr name="Group 10" id="10"/>
          <p:cNvGrpSpPr/>
          <p:nvPr/>
        </p:nvGrpSpPr>
        <p:grpSpPr>
          <a:xfrm rot="-8100000">
            <a:off x="-1113178" y="-4917156"/>
            <a:ext cx="4584947" cy="9887645"/>
            <a:chOff x="0" y="0"/>
            <a:chExt cx="1207558" cy="260415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07558" cy="2604153"/>
            </a:xfrm>
            <a:custGeom>
              <a:avLst/>
              <a:gdLst/>
              <a:ahLst/>
              <a:cxnLst/>
              <a:rect r="r" b="b" t="t" l="l"/>
              <a:pathLst>
                <a:path h="2604153" w="1207558">
                  <a:moveTo>
                    <a:pt x="0" y="0"/>
                  </a:moveTo>
                  <a:lnTo>
                    <a:pt x="1207558" y="0"/>
                  </a:lnTo>
                  <a:lnTo>
                    <a:pt x="1207558" y="2604153"/>
                  </a:lnTo>
                  <a:lnTo>
                    <a:pt x="0" y="2604153"/>
                  </a:lnTo>
                  <a:close/>
                </a:path>
              </a:pathLst>
            </a:custGeom>
            <a:gradFill rotWithShape="true">
              <a:gsLst>
                <a:gs pos="0">
                  <a:srgbClr val="0B5285">
                    <a:alpha val="100000"/>
                  </a:srgbClr>
                </a:gs>
                <a:gs pos="50000">
                  <a:srgbClr val="0B5285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207558" cy="26422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8100000">
            <a:off x="-550618" y="-3627283"/>
            <a:ext cx="3158636" cy="6487180"/>
            <a:chOff x="0" y="0"/>
            <a:chExt cx="831904" cy="170855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31904" cy="1708558"/>
            </a:xfrm>
            <a:custGeom>
              <a:avLst/>
              <a:gdLst/>
              <a:ahLst/>
              <a:cxnLst/>
              <a:rect r="r" b="b" t="t" l="l"/>
              <a:pathLst>
                <a:path h="1708558" w="831904">
                  <a:moveTo>
                    <a:pt x="0" y="0"/>
                  </a:moveTo>
                  <a:lnTo>
                    <a:pt x="831904" y="0"/>
                  </a:lnTo>
                  <a:lnTo>
                    <a:pt x="831904" y="1708558"/>
                  </a:lnTo>
                  <a:lnTo>
                    <a:pt x="0" y="170855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71000"/>
                  </a:srgbClr>
                </a:gs>
                <a:gs pos="100000">
                  <a:srgbClr val="0B51AE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31904" cy="17466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660969" y="2189630"/>
            <a:ext cx="9598331" cy="836987"/>
            <a:chOff x="0" y="0"/>
            <a:chExt cx="2527955" cy="22044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27956" cy="220441"/>
            </a:xfrm>
            <a:custGeom>
              <a:avLst/>
              <a:gdLst/>
              <a:ahLst/>
              <a:cxnLst/>
              <a:rect r="r" b="b" t="t" l="l"/>
              <a:pathLst>
                <a:path h="220441" w="2527956">
                  <a:moveTo>
                    <a:pt x="40330" y="0"/>
                  </a:moveTo>
                  <a:lnTo>
                    <a:pt x="2487626" y="0"/>
                  </a:lnTo>
                  <a:cubicBezTo>
                    <a:pt x="2509900" y="0"/>
                    <a:pt x="2527956" y="18056"/>
                    <a:pt x="2527956" y="40330"/>
                  </a:cubicBezTo>
                  <a:lnTo>
                    <a:pt x="2527956" y="180112"/>
                  </a:lnTo>
                  <a:cubicBezTo>
                    <a:pt x="2527956" y="202385"/>
                    <a:pt x="2509900" y="220441"/>
                    <a:pt x="2487626" y="220441"/>
                  </a:cubicBezTo>
                  <a:lnTo>
                    <a:pt x="40330" y="220441"/>
                  </a:lnTo>
                  <a:cubicBezTo>
                    <a:pt x="18056" y="220441"/>
                    <a:pt x="0" y="202385"/>
                    <a:pt x="0" y="180112"/>
                  </a:cubicBezTo>
                  <a:lnTo>
                    <a:pt x="0" y="40330"/>
                  </a:lnTo>
                  <a:cubicBezTo>
                    <a:pt x="0" y="18056"/>
                    <a:pt x="18056" y="0"/>
                    <a:pt x="403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527955" cy="2775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Leverage product quality as a key differentiator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660969" y="3683863"/>
            <a:ext cx="9598331" cy="1204702"/>
            <a:chOff x="0" y="0"/>
            <a:chExt cx="2527955" cy="31728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527956" cy="317288"/>
            </a:xfrm>
            <a:custGeom>
              <a:avLst/>
              <a:gdLst/>
              <a:ahLst/>
              <a:cxnLst/>
              <a:rect r="r" b="b" t="t" l="l"/>
              <a:pathLst>
                <a:path h="317288" w="2527956">
                  <a:moveTo>
                    <a:pt x="40330" y="0"/>
                  </a:moveTo>
                  <a:lnTo>
                    <a:pt x="2487626" y="0"/>
                  </a:lnTo>
                  <a:cubicBezTo>
                    <a:pt x="2509900" y="0"/>
                    <a:pt x="2527956" y="18056"/>
                    <a:pt x="2527956" y="40330"/>
                  </a:cubicBezTo>
                  <a:lnTo>
                    <a:pt x="2527956" y="276958"/>
                  </a:lnTo>
                  <a:cubicBezTo>
                    <a:pt x="2527956" y="299232"/>
                    <a:pt x="2509900" y="317288"/>
                    <a:pt x="2487626" y="317288"/>
                  </a:cubicBezTo>
                  <a:lnTo>
                    <a:pt x="40330" y="317288"/>
                  </a:lnTo>
                  <a:cubicBezTo>
                    <a:pt x="18056" y="317288"/>
                    <a:pt x="0" y="299232"/>
                    <a:pt x="0" y="276958"/>
                  </a:cubicBezTo>
                  <a:lnTo>
                    <a:pt x="0" y="40330"/>
                  </a:lnTo>
                  <a:cubicBezTo>
                    <a:pt x="0" y="18056"/>
                    <a:pt x="18056" y="0"/>
                    <a:pt x="403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527955" cy="3744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Prioritize improvements in delivery and customer service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7660969" y="5545810"/>
            <a:ext cx="9598331" cy="1204702"/>
            <a:chOff x="0" y="0"/>
            <a:chExt cx="2527955" cy="31728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527956" cy="317288"/>
            </a:xfrm>
            <a:custGeom>
              <a:avLst/>
              <a:gdLst/>
              <a:ahLst/>
              <a:cxnLst/>
              <a:rect r="r" b="b" t="t" l="l"/>
              <a:pathLst>
                <a:path h="317288" w="2527956">
                  <a:moveTo>
                    <a:pt x="40330" y="0"/>
                  </a:moveTo>
                  <a:lnTo>
                    <a:pt x="2487626" y="0"/>
                  </a:lnTo>
                  <a:cubicBezTo>
                    <a:pt x="2509900" y="0"/>
                    <a:pt x="2527956" y="18056"/>
                    <a:pt x="2527956" y="40330"/>
                  </a:cubicBezTo>
                  <a:lnTo>
                    <a:pt x="2527956" y="276958"/>
                  </a:lnTo>
                  <a:cubicBezTo>
                    <a:pt x="2527956" y="299232"/>
                    <a:pt x="2509900" y="317288"/>
                    <a:pt x="2487626" y="317288"/>
                  </a:cubicBezTo>
                  <a:lnTo>
                    <a:pt x="40330" y="317288"/>
                  </a:lnTo>
                  <a:cubicBezTo>
                    <a:pt x="18056" y="317288"/>
                    <a:pt x="0" y="299232"/>
                    <a:pt x="0" y="276958"/>
                  </a:cubicBezTo>
                  <a:lnTo>
                    <a:pt x="0" y="40330"/>
                  </a:lnTo>
                  <a:cubicBezTo>
                    <a:pt x="0" y="18056"/>
                    <a:pt x="18056" y="0"/>
                    <a:pt x="403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53953">
                    <a:alpha val="100000"/>
                  </a:srgbClr>
                </a:gs>
                <a:gs pos="100000">
                  <a:srgbClr val="065D9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2527955" cy="3744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Focus on operational efficiency to close the satisfaction gap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DAHHBS3PSbY</dc:identifier>
  <dcterms:modified xsi:type="dcterms:W3CDTF">2011-08-01T06:04:30Z</dcterms:modified>
  <cp:revision>1</cp:revision>
  <dc:title>Analytics Team</dc:title>
</cp:coreProperties>
</file>